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DM Serif Display" panose="020B0604020202020204" charset="0"/>
      <p:regular r:id="rId20"/>
      <p:italic r:id="rId21"/>
    </p:embeddedFont>
    <p:embeddedFont>
      <p:font typeface="Lato" panose="020F0502020204030203" pitchFamily="34" charset="0"/>
      <p:regular r:id="rId22"/>
      <p:bold r:id="rId23"/>
      <p:italic r:id="rId24"/>
      <p:boldItalic r:id="rId25"/>
    </p:embeddedFont>
    <p:embeddedFont>
      <p:font typeface="Lato Light" panose="020F0302020204030203" pitchFamily="34" charset="0"/>
      <p:regular r:id="rId26"/>
      <p:bold r:id="rId27"/>
      <p:italic r:id="rId28"/>
      <p:boldItalic r:id="rId29"/>
    </p:embeddedFont>
    <p:embeddedFont>
      <p:font typeface="Proxima Nova" panose="020B0604020202020204" charset="0"/>
      <p:regular r:id="rId30"/>
      <p:bold r:id="rId31"/>
      <p:italic r:id="rId32"/>
      <p:boldItalic r:id="rId33"/>
    </p:embeddedFont>
    <p:embeddedFont>
      <p:font typeface="Proxima Nova Semibold" panose="020B0604020202020204" charset="0"/>
      <p:regular r:id="rId34"/>
      <p:bold r:id="rId35"/>
      <p:boldItalic r:id="rId36"/>
    </p:embeddedFont>
    <p:embeddedFont>
      <p:font typeface="Public Sans" panose="020B0604020202020204"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Source Serif Pro SemiBold" panose="02040703050405020204" pitchFamily="18"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640">
          <p15:clr>
            <a:srgbClr val="9AA0A6"/>
          </p15:clr>
        </p15:guide>
        <p15:guide id="2" pos="2977">
          <p15:clr>
            <a:srgbClr val="9AA0A6"/>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74" y="62"/>
      </p:cViewPr>
      <p:guideLst>
        <p:guide pos="2640"/>
        <p:guide pos="2977"/>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d99e662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ed99e662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You can replace the background image with a rendering or photo from the actual project for a more personalized touch</a:t>
            </a:r>
            <a:endParaRPr i="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f22dc8457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f22dc8457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f22dc8457d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f22dc8457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Tip: </a:t>
            </a:r>
            <a:r>
              <a:rPr lang="en" i="1"/>
              <a:t>Join supports standard CSI Uniformat 2010 and CSI MasterFormat 2016. If you use a customized version of these you won’t be able to use the built in columns, no worries, when importing the data just create new columns such as </a:t>
            </a:r>
            <a:r>
              <a:rPr lang="en" b="1" i="1"/>
              <a:t>Company Name MF </a:t>
            </a:r>
            <a:r>
              <a:rPr lang="en" i="1"/>
              <a:t>and </a:t>
            </a:r>
            <a:r>
              <a:rPr lang="en" b="1" i="1"/>
              <a:t>Company Name UF. </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f22dc84e9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f22dc84e9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f22dc84e9e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f22dc84e9e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Tip: </a:t>
            </a:r>
            <a:r>
              <a:rPr lang="en" i="1"/>
              <a:t>Join supports standard CSI Uniformat 2010 and CSI MasterFormat 2016. If you use a customized version of these you won’t be able to use the built in columns, no worries, when importing the data just create new columns such as </a:t>
            </a:r>
            <a:r>
              <a:rPr lang="en" b="1" i="1"/>
              <a:t>Company Name MF </a:t>
            </a:r>
            <a:r>
              <a:rPr lang="en" i="1"/>
              <a:t>and </a:t>
            </a:r>
            <a:r>
              <a:rPr lang="en" b="1" i="1"/>
              <a:t>Company Name UF. </a:t>
            </a:r>
            <a:r>
              <a:rPr lang="en" i="1"/>
              <a:t>Note</a:t>
            </a:r>
            <a:endParaRPr i="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ee1f090d3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ee1f090d38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ea52522563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ea52522563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d848e3e4a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ed848e3e4a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eb64455dd3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eb64455dd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Once you’ve customized your template, this slide can be removed </a:t>
            </a:r>
            <a:endParaRPr i="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ea52522563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ea5252256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dac9f6c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dac9f6c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Ask the Project Team to introduce themselves, remember they may not have met you or members of the team. It's always good to ask them to share their comfort level Join (this will let you know if they’ve done their homework) a gentle reminder of the training plan is always a good fit here</a:t>
            </a:r>
            <a:endParaRPr i="1"/>
          </a:p>
          <a:p>
            <a:pPr marL="0" lvl="0" indent="0" algn="l" rtl="0">
              <a:spcBef>
                <a:spcPts val="0"/>
              </a:spcBef>
              <a:spcAft>
                <a:spcPts val="0"/>
              </a:spcAft>
              <a:buNone/>
            </a:pPr>
            <a:r>
              <a:rPr lang="en" i="1"/>
              <a:t>Also ask one of them to give an overview of the project, location, type of project, phase, project partners, construction value etc. again everyone may not be aware of these facts</a:t>
            </a:r>
            <a:endParaRPr i="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a3adc3d19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a3adc3d19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4E4E4E"/>
                </a:solidFill>
                <a:latin typeface="Proxima Nova"/>
                <a:ea typeface="Proxima Nova"/>
                <a:cs typeface="Proxima Nova"/>
                <a:sym typeface="Proxima Nova"/>
              </a:rPr>
              <a:t>Remind them of the Join team who has been put together to support the rollout of Join, this helps the project team feel supported but also know this isn’t something the company is taking lightly. We’ve included the roll definitions below in case you need them</a:t>
            </a:r>
            <a:endParaRPr i="1">
              <a:solidFill>
                <a:srgbClr val="4E4E4E"/>
              </a:solidFill>
              <a:latin typeface="Proxima Nova"/>
              <a:ea typeface="Proxima Nova"/>
              <a:cs typeface="Proxima Nova"/>
              <a:sym typeface="Proxima Nova"/>
            </a:endParaRPr>
          </a:p>
          <a:p>
            <a:pPr marL="0" lvl="0" indent="0" algn="l" rtl="0">
              <a:spcBef>
                <a:spcPts val="0"/>
              </a:spcBef>
              <a:spcAft>
                <a:spcPts val="0"/>
              </a:spcAft>
              <a:buNone/>
            </a:pPr>
            <a:endParaRPr>
              <a:solidFill>
                <a:srgbClr val="4E4E4E"/>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300" b="1">
                <a:solidFill>
                  <a:srgbClr val="4E4E4E"/>
                </a:solidFill>
                <a:latin typeface="Proxima Nova"/>
                <a:ea typeface="Proxima Nova"/>
                <a:cs typeface="Proxima Nova"/>
                <a:sym typeface="Proxima Nova"/>
              </a:rPr>
              <a:t>Executive Sponsor</a:t>
            </a:r>
            <a:endParaRPr sz="1300" b="1">
              <a:solidFill>
                <a:srgbClr val="4E4E4E"/>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4E4E4E"/>
                </a:solidFill>
                <a:latin typeface="Proxima Nova"/>
                <a:ea typeface="Proxima Nova"/>
                <a:cs typeface="Proxima Nova"/>
                <a:sym typeface="Proxima Nova"/>
              </a:rPr>
              <a:t>Has a vested interest in seeing Join successfully rolled out across your organization, but will not be involved in the day-to-day activities of the onboarding.</a:t>
            </a:r>
            <a:endParaRPr b="1">
              <a:solidFill>
                <a:srgbClr val="4E4E4E"/>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r>
              <a:rPr lang="en" sz="1300" b="1">
                <a:solidFill>
                  <a:srgbClr val="4E4E4E"/>
                </a:solidFill>
                <a:latin typeface="Proxima Nova"/>
                <a:ea typeface="Proxima Nova"/>
                <a:cs typeface="Proxima Nova"/>
                <a:sym typeface="Proxima Nova"/>
              </a:rPr>
              <a:t>Join Lead</a:t>
            </a:r>
            <a:endParaRPr sz="1300" b="1">
              <a:solidFill>
                <a:srgbClr val="4E4E4E"/>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4E4E4E"/>
                </a:solidFill>
                <a:latin typeface="Proxima Nova"/>
                <a:ea typeface="Proxima Nova"/>
                <a:cs typeface="Proxima Nova"/>
                <a:sym typeface="Proxima Nova"/>
              </a:rPr>
              <a:t>Is responsible for moving the onboarding process forward and holds the Join Champions accountable. Serves as the primary point of contact for Join. </a:t>
            </a:r>
            <a:endParaRPr b="1">
              <a:solidFill>
                <a:srgbClr val="4E4E4E"/>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r>
              <a:rPr lang="en" sz="1300" b="1">
                <a:solidFill>
                  <a:srgbClr val="4E4E4E"/>
                </a:solidFill>
                <a:latin typeface="Proxima Nova"/>
                <a:ea typeface="Proxima Nova"/>
                <a:cs typeface="Proxima Nova"/>
                <a:sym typeface="Proxima Nova"/>
              </a:rPr>
              <a:t>Join Champion</a:t>
            </a:r>
            <a:endParaRPr sz="1300" b="1">
              <a:solidFill>
                <a:srgbClr val="4E4E4E"/>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4E4E4E"/>
                </a:solidFill>
                <a:latin typeface="Proxima Nova"/>
                <a:ea typeface="Proxima Nova"/>
                <a:cs typeface="Proxima Nova"/>
                <a:sym typeface="Proxima Nova"/>
              </a:rPr>
              <a:t>The critical resource for the success of Join within your organization. They will be responsible for actively participating in the onboarding process and becoming a Join product expert. They are accountable for driving adoption &amp; providing guidance internally.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b8d18965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b8d18965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Copy your company goals from the Messaging Plan, it helps to remind the project team what is in it for them</a:t>
            </a:r>
            <a:endParaRPr i="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a52522563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a5252256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If everyone has done their homework, you can skip this slide, otherwise a quick refresher is always good. </a:t>
            </a:r>
            <a:endParaRPr i="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bdfd0edd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ebdfd0edd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Explain the steps they’ll walk through during the workshop. This is a good chance to see if they brought all the prerequisites.</a:t>
            </a:r>
            <a:endParaRPr i="1"/>
          </a:p>
          <a:p>
            <a:pPr marL="0" lvl="0" indent="0" algn="l" rtl="0">
              <a:spcBef>
                <a:spcPts val="0"/>
              </a:spcBef>
              <a:spcAft>
                <a:spcPts val="0"/>
              </a:spcAft>
              <a:buNone/>
            </a:pPr>
            <a:endParaRPr i="1"/>
          </a:p>
          <a:p>
            <a:pPr marL="0" lvl="0" indent="0" algn="l" rtl="0">
              <a:spcBef>
                <a:spcPts val="0"/>
              </a:spcBef>
              <a:spcAft>
                <a:spcPts val="0"/>
              </a:spcAft>
              <a:buNone/>
            </a:pP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f0b56b306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f0b56b306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Click the image to launch Join</a:t>
            </a:r>
            <a:endParaRPr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DM Serif Display"/>
              <a:buNone/>
              <a:defRPr sz="5200">
                <a:solidFill>
                  <a:schemeClr val="lt1"/>
                </a:solidFill>
                <a:latin typeface="DM Serif Display"/>
                <a:ea typeface="DM Serif Display"/>
                <a:cs typeface="DM Serif Display"/>
                <a:sym typeface="DM Serif Displa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Lato"/>
              <a:buNone/>
              <a:defRPr sz="2800">
                <a:latin typeface="Lato"/>
                <a:ea typeface="Lato"/>
                <a:cs typeface="Lato"/>
                <a:sym typeface="Lato"/>
              </a:defRPr>
            </a:lvl1pPr>
            <a:lvl2pPr lvl="1" algn="ctr" rtl="0">
              <a:lnSpc>
                <a:spcPct val="100000"/>
              </a:lnSpc>
              <a:spcBef>
                <a:spcPts val="0"/>
              </a:spcBef>
              <a:spcAft>
                <a:spcPts val="0"/>
              </a:spcAft>
              <a:buSzPts val="2800"/>
              <a:buFont typeface="Lato"/>
              <a:buNone/>
              <a:defRPr sz="2800">
                <a:latin typeface="Lato"/>
                <a:ea typeface="Lato"/>
                <a:cs typeface="Lato"/>
                <a:sym typeface="Lato"/>
              </a:defRPr>
            </a:lvl2pPr>
            <a:lvl3pPr lvl="2" algn="ctr" rtl="0">
              <a:lnSpc>
                <a:spcPct val="100000"/>
              </a:lnSpc>
              <a:spcBef>
                <a:spcPts val="0"/>
              </a:spcBef>
              <a:spcAft>
                <a:spcPts val="0"/>
              </a:spcAft>
              <a:buSzPts val="2800"/>
              <a:buFont typeface="Lato"/>
              <a:buNone/>
              <a:defRPr sz="2800">
                <a:latin typeface="Lato"/>
                <a:ea typeface="Lato"/>
                <a:cs typeface="Lato"/>
                <a:sym typeface="Lato"/>
              </a:defRPr>
            </a:lvl3pPr>
            <a:lvl4pPr lvl="3" algn="ctr" rtl="0">
              <a:lnSpc>
                <a:spcPct val="100000"/>
              </a:lnSpc>
              <a:spcBef>
                <a:spcPts val="0"/>
              </a:spcBef>
              <a:spcAft>
                <a:spcPts val="0"/>
              </a:spcAft>
              <a:buSzPts val="2800"/>
              <a:buFont typeface="Lato"/>
              <a:buNone/>
              <a:defRPr sz="2800">
                <a:latin typeface="Lato"/>
                <a:ea typeface="Lato"/>
                <a:cs typeface="Lato"/>
                <a:sym typeface="Lato"/>
              </a:defRPr>
            </a:lvl4pPr>
            <a:lvl5pPr lvl="4" algn="ctr" rtl="0">
              <a:lnSpc>
                <a:spcPct val="100000"/>
              </a:lnSpc>
              <a:spcBef>
                <a:spcPts val="0"/>
              </a:spcBef>
              <a:spcAft>
                <a:spcPts val="0"/>
              </a:spcAft>
              <a:buSzPts val="2800"/>
              <a:buFont typeface="Lato"/>
              <a:buNone/>
              <a:defRPr sz="2800">
                <a:latin typeface="Lato"/>
                <a:ea typeface="Lato"/>
                <a:cs typeface="Lato"/>
                <a:sym typeface="Lato"/>
              </a:defRPr>
            </a:lvl5pPr>
            <a:lvl6pPr lvl="5" algn="ctr" rtl="0">
              <a:lnSpc>
                <a:spcPct val="100000"/>
              </a:lnSpc>
              <a:spcBef>
                <a:spcPts val="0"/>
              </a:spcBef>
              <a:spcAft>
                <a:spcPts val="0"/>
              </a:spcAft>
              <a:buSzPts val="2800"/>
              <a:buFont typeface="Lato"/>
              <a:buNone/>
              <a:defRPr sz="2800">
                <a:latin typeface="Lato"/>
                <a:ea typeface="Lato"/>
                <a:cs typeface="Lato"/>
                <a:sym typeface="Lato"/>
              </a:defRPr>
            </a:lvl6pPr>
            <a:lvl7pPr lvl="6" algn="ctr" rtl="0">
              <a:lnSpc>
                <a:spcPct val="100000"/>
              </a:lnSpc>
              <a:spcBef>
                <a:spcPts val="0"/>
              </a:spcBef>
              <a:spcAft>
                <a:spcPts val="0"/>
              </a:spcAft>
              <a:buSzPts val="2800"/>
              <a:buFont typeface="Lato"/>
              <a:buNone/>
              <a:defRPr sz="2800">
                <a:latin typeface="Lato"/>
                <a:ea typeface="Lato"/>
                <a:cs typeface="Lato"/>
                <a:sym typeface="Lato"/>
              </a:defRPr>
            </a:lvl7pPr>
            <a:lvl8pPr lvl="7" algn="ctr" rtl="0">
              <a:lnSpc>
                <a:spcPct val="100000"/>
              </a:lnSpc>
              <a:spcBef>
                <a:spcPts val="0"/>
              </a:spcBef>
              <a:spcAft>
                <a:spcPts val="0"/>
              </a:spcAft>
              <a:buSzPts val="2800"/>
              <a:buFont typeface="Lato"/>
              <a:buNone/>
              <a:defRPr sz="2800">
                <a:latin typeface="Lato"/>
                <a:ea typeface="Lato"/>
                <a:cs typeface="Lato"/>
                <a:sym typeface="Lato"/>
              </a:defRPr>
            </a:lvl8pPr>
            <a:lvl9pPr lvl="8" algn="ctr" rtl="0">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Slide 1">
  <p:cSld name="CUSTOM_1">
    <p:bg>
      <p:bgPr>
        <a:solidFill>
          <a:srgbClr val="000000"/>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0" y="700275"/>
            <a:ext cx="4476825" cy="3105150"/>
          </a:xfrm>
          <a:prstGeom prst="rect">
            <a:avLst/>
          </a:prstGeom>
          <a:noFill/>
          <a:ln>
            <a:noFill/>
          </a:ln>
        </p:spPr>
      </p:pic>
      <p:sp>
        <p:nvSpPr>
          <p:cNvPr id="52" name="Google Shape;52;p13"/>
          <p:cNvSpPr txBox="1"/>
          <p:nvPr/>
        </p:nvSpPr>
        <p:spPr>
          <a:xfrm>
            <a:off x="979975" y="3684600"/>
            <a:ext cx="5961000" cy="6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Lato"/>
                <a:ea typeface="Lato"/>
                <a:cs typeface="Lato"/>
                <a:sym typeface="Lato"/>
              </a:rPr>
              <a:t>Cost Informing Design</a:t>
            </a:r>
            <a:endParaRPr sz="3000">
              <a:solidFill>
                <a:srgbClr val="FFFFFF"/>
              </a:solidFill>
              <a:latin typeface="Lato"/>
              <a:ea typeface="Lato"/>
              <a:cs typeface="Lato"/>
              <a:sym typeface="La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 Slide">
  <p:cSld name="CUSTOM_2">
    <p:bg>
      <p:bgPr>
        <a:solidFill>
          <a:srgbClr val="000000"/>
        </a:solidFill>
        <a:effectLst/>
      </p:bgPr>
    </p:bg>
    <p:spTree>
      <p:nvGrpSpPr>
        <p:cNvPr id="1"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3482263" y="1815901"/>
            <a:ext cx="2179475" cy="15116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3">
  <p:cSld name="MAIN_POINT_1_1">
    <p:spTree>
      <p:nvGrpSpPr>
        <p:cNvPr id="1" name="Shape 55"/>
        <p:cNvGrpSpPr/>
        <p:nvPr/>
      </p:nvGrpSpPr>
      <p:grpSpPr>
        <a:xfrm>
          <a:off x="0" y="0"/>
          <a:ext cx="0" cy="0"/>
          <a:chOff x="0" y="0"/>
          <a:chExt cx="0" cy="0"/>
        </a:xfrm>
      </p:grpSpPr>
      <p:pic>
        <p:nvPicPr>
          <p:cNvPr id="56" name="Google Shape;56;p15"/>
          <p:cNvPicPr preferRelativeResize="0"/>
          <p:nvPr/>
        </p:nvPicPr>
        <p:blipFill>
          <a:blip r:embed="rId2">
            <a:alphaModFix/>
          </a:blip>
          <a:stretch>
            <a:fillRect/>
          </a:stretch>
        </p:blipFill>
        <p:spPr>
          <a:xfrm>
            <a:off x="-2361228" y="488312"/>
            <a:ext cx="6935942" cy="4090800"/>
          </a:xfrm>
          <a:prstGeom prst="rect">
            <a:avLst/>
          </a:prstGeom>
          <a:noFill/>
          <a:ln>
            <a:noFill/>
          </a:ln>
        </p:spPr>
      </p:pic>
      <p:sp>
        <p:nvSpPr>
          <p:cNvPr id="57" name="Google Shape;57;p15"/>
          <p:cNvSpPr txBox="1">
            <a:spLocks noGrp="1"/>
          </p:cNvSpPr>
          <p:nvPr>
            <p:ph type="title"/>
          </p:nvPr>
        </p:nvSpPr>
        <p:spPr>
          <a:xfrm>
            <a:off x="2395250" y="578953"/>
            <a:ext cx="4722900" cy="40908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3000"/>
              <a:buNone/>
              <a:defRPr sz="3000"/>
            </a:lvl1pPr>
            <a:lvl2pPr lvl="1" rtl="0">
              <a:lnSpc>
                <a:spcPct val="115000"/>
              </a:lnSpc>
              <a:spcBef>
                <a:spcPts val="0"/>
              </a:spcBef>
              <a:spcAft>
                <a:spcPts val="0"/>
              </a:spcAft>
              <a:buSzPts val="3000"/>
              <a:buNone/>
              <a:defRPr sz="3000"/>
            </a:lvl2pPr>
            <a:lvl3pPr lvl="2" rtl="0">
              <a:lnSpc>
                <a:spcPct val="115000"/>
              </a:lnSpc>
              <a:spcBef>
                <a:spcPts val="0"/>
              </a:spcBef>
              <a:spcAft>
                <a:spcPts val="0"/>
              </a:spcAft>
              <a:buSzPts val="3000"/>
              <a:buNone/>
              <a:defRPr sz="3000"/>
            </a:lvl3pPr>
            <a:lvl4pPr lvl="3" rtl="0">
              <a:lnSpc>
                <a:spcPct val="115000"/>
              </a:lnSpc>
              <a:spcBef>
                <a:spcPts val="0"/>
              </a:spcBef>
              <a:spcAft>
                <a:spcPts val="0"/>
              </a:spcAft>
              <a:buSzPts val="3000"/>
              <a:buNone/>
              <a:defRPr sz="3000"/>
            </a:lvl4pPr>
            <a:lvl5pPr lvl="4" rtl="0">
              <a:lnSpc>
                <a:spcPct val="115000"/>
              </a:lnSpc>
              <a:spcBef>
                <a:spcPts val="0"/>
              </a:spcBef>
              <a:spcAft>
                <a:spcPts val="0"/>
              </a:spcAft>
              <a:buSzPts val="3000"/>
              <a:buNone/>
              <a:defRPr sz="3000"/>
            </a:lvl5pPr>
            <a:lvl6pPr lvl="5" rtl="0">
              <a:lnSpc>
                <a:spcPct val="115000"/>
              </a:lnSpc>
              <a:spcBef>
                <a:spcPts val="0"/>
              </a:spcBef>
              <a:spcAft>
                <a:spcPts val="0"/>
              </a:spcAft>
              <a:buSzPts val="3000"/>
              <a:buNone/>
              <a:defRPr sz="3000"/>
            </a:lvl6pPr>
            <a:lvl7pPr lvl="6" rtl="0">
              <a:lnSpc>
                <a:spcPct val="115000"/>
              </a:lnSpc>
              <a:spcBef>
                <a:spcPts val="0"/>
              </a:spcBef>
              <a:spcAft>
                <a:spcPts val="0"/>
              </a:spcAft>
              <a:buSzPts val="3000"/>
              <a:buNone/>
              <a:defRPr sz="3000"/>
            </a:lvl7pPr>
            <a:lvl8pPr lvl="7" rtl="0">
              <a:lnSpc>
                <a:spcPct val="115000"/>
              </a:lnSpc>
              <a:spcBef>
                <a:spcPts val="0"/>
              </a:spcBef>
              <a:spcAft>
                <a:spcPts val="0"/>
              </a:spcAft>
              <a:buSzPts val="3000"/>
              <a:buNone/>
              <a:defRPr sz="3000"/>
            </a:lvl8pPr>
            <a:lvl9pPr lvl="8" rtl="0">
              <a:lnSpc>
                <a:spcPct val="115000"/>
              </a:lnSpc>
              <a:spcBef>
                <a:spcPts val="0"/>
              </a:spcBef>
              <a:spcAft>
                <a:spcPts val="0"/>
              </a:spcAft>
              <a:buSzPts val="3000"/>
              <a:buNone/>
              <a:defRPr sz="3000"/>
            </a:lvl9pPr>
          </a:lstStyle>
          <a:p>
            <a:endParaRPr/>
          </a:p>
        </p:txBody>
      </p:sp>
      <p:sp>
        <p:nvSpPr>
          <p:cNvPr id="58" name="Google Shape;5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 concrete tangram">
  <p:cSld name="SECTION_HEADER_3">
    <p:spTree>
      <p:nvGrpSpPr>
        <p:cNvPr id="1" name="Shape 59"/>
        <p:cNvGrpSpPr/>
        <p:nvPr/>
      </p:nvGrpSpPr>
      <p:grpSpPr>
        <a:xfrm>
          <a:off x="0" y="0"/>
          <a:ext cx="0" cy="0"/>
          <a:chOff x="0" y="0"/>
          <a:chExt cx="0" cy="0"/>
        </a:xfrm>
      </p:grpSpPr>
      <p:pic>
        <p:nvPicPr>
          <p:cNvPr id="60" name="Google Shape;60;p16"/>
          <p:cNvPicPr preferRelativeResize="0"/>
          <p:nvPr/>
        </p:nvPicPr>
        <p:blipFill>
          <a:blip r:embed="rId2">
            <a:alphaModFix/>
          </a:blip>
          <a:stretch>
            <a:fillRect/>
          </a:stretch>
        </p:blipFill>
        <p:spPr>
          <a:xfrm>
            <a:off x="0" y="0"/>
            <a:ext cx="9144001" cy="5141882"/>
          </a:xfrm>
          <a:prstGeom prst="rect">
            <a:avLst/>
          </a:prstGeom>
          <a:noFill/>
          <a:ln>
            <a:noFill/>
          </a:ln>
        </p:spPr>
      </p:pic>
      <p:sp>
        <p:nvSpPr>
          <p:cNvPr id="61" name="Google Shape;61;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62" name="Google Shape;6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 night tangram">
  <p:cSld name="SECTION_HEADER_4">
    <p:spTree>
      <p:nvGrpSpPr>
        <p:cNvPr id="1" name="Shape 63"/>
        <p:cNvGrpSpPr/>
        <p:nvPr/>
      </p:nvGrpSpPr>
      <p:grpSpPr>
        <a:xfrm>
          <a:off x="0" y="0"/>
          <a:ext cx="0" cy="0"/>
          <a:chOff x="0" y="0"/>
          <a:chExt cx="0" cy="0"/>
        </a:xfrm>
      </p:grpSpPr>
      <p:pic>
        <p:nvPicPr>
          <p:cNvPr id="64" name="Google Shape;64;p17"/>
          <p:cNvPicPr preferRelativeResize="0"/>
          <p:nvPr/>
        </p:nvPicPr>
        <p:blipFill>
          <a:blip r:embed="rId2">
            <a:alphaModFix/>
          </a:blip>
          <a:stretch>
            <a:fillRect/>
          </a:stretch>
        </p:blipFill>
        <p:spPr>
          <a:xfrm>
            <a:off x="0" y="0"/>
            <a:ext cx="9146879" cy="5143500"/>
          </a:xfrm>
          <a:prstGeom prst="rect">
            <a:avLst/>
          </a:prstGeom>
          <a:noFill/>
          <a:ln>
            <a:noFill/>
          </a:ln>
        </p:spPr>
      </p:pic>
      <p:sp>
        <p:nvSpPr>
          <p:cNvPr id="65" name="Google Shape;65;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66" name="Google Shape;6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 wood tangram">
  <p:cSld name="SECTION_HEADER_1">
    <p:spTree>
      <p:nvGrpSpPr>
        <p:cNvPr id="1" name="Shape 67"/>
        <p:cNvGrpSpPr/>
        <p:nvPr/>
      </p:nvGrpSpPr>
      <p:grpSpPr>
        <a:xfrm>
          <a:off x="0" y="0"/>
          <a:ext cx="0" cy="0"/>
          <a:chOff x="0" y="0"/>
          <a:chExt cx="0" cy="0"/>
        </a:xfrm>
      </p:grpSpPr>
      <p:pic>
        <p:nvPicPr>
          <p:cNvPr id="68" name="Google Shape;68;p18"/>
          <p:cNvPicPr preferRelativeResize="0"/>
          <p:nvPr/>
        </p:nvPicPr>
        <p:blipFill>
          <a:blip r:embed="rId2">
            <a:alphaModFix/>
          </a:blip>
          <a:stretch>
            <a:fillRect/>
          </a:stretch>
        </p:blipFill>
        <p:spPr>
          <a:xfrm>
            <a:off x="0" y="0"/>
            <a:ext cx="9144001" cy="5141882"/>
          </a:xfrm>
          <a:prstGeom prst="rect">
            <a:avLst/>
          </a:prstGeom>
          <a:noFill/>
          <a:ln>
            <a:noFill/>
          </a:ln>
        </p:spPr>
      </p:pic>
      <p:sp>
        <p:nvSpPr>
          <p:cNvPr id="69" name="Google Shape;69;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70" name="Google Shape;7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 color tangram">
  <p:cSld name="SECTION_HEADER_2">
    <p:spTree>
      <p:nvGrpSpPr>
        <p:cNvPr id="1" name="Shape 71"/>
        <p:cNvGrpSpPr/>
        <p:nvPr/>
      </p:nvGrpSpPr>
      <p:grpSpPr>
        <a:xfrm>
          <a:off x="0" y="0"/>
          <a:ext cx="0" cy="0"/>
          <a:chOff x="0" y="0"/>
          <a:chExt cx="0" cy="0"/>
        </a:xfrm>
      </p:grpSpPr>
      <p:pic>
        <p:nvPicPr>
          <p:cNvPr id="72" name="Google Shape;72;p19"/>
          <p:cNvPicPr preferRelativeResize="0"/>
          <p:nvPr/>
        </p:nvPicPr>
        <p:blipFill>
          <a:blip r:embed="rId2">
            <a:alphaModFix/>
          </a:blip>
          <a:stretch>
            <a:fillRect/>
          </a:stretch>
        </p:blipFill>
        <p:spPr>
          <a:xfrm>
            <a:off x="0" y="0"/>
            <a:ext cx="9144001" cy="5141882"/>
          </a:xfrm>
          <a:prstGeom prst="rect">
            <a:avLst/>
          </a:prstGeom>
          <a:noFill/>
          <a:ln>
            <a:noFill/>
          </a:ln>
        </p:spPr>
      </p:pic>
      <p:sp>
        <p:nvSpPr>
          <p:cNvPr id="73" name="Google Shape;73;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74" name="Google Shape;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smaller text for product slides)">
  <p:cSld name="TITLE_ONLY_1">
    <p:bg>
      <p:bgPr>
        <a:solidFill>
          <a:srgbClr val="E7EAEF"/>
        </a:solidFill>
        <a:effectLst/>
      </p:bgPr>
    </p:bg>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L="0" marR="0" lvl="0" indent="0" algn="ctr" rtl="0">
              <a:lnSpc>
                <a:spcPct val="100000"/>
              </a:lnSpc>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Public Sans"/>
              <a:buChar char="●"/>
              <a:defRPr sz="1800">
                <a:solidFill>
                  <a:schemeClr val="dk2"/>
                </a:solidFill>
                <a:latin typeface="Public Sans"/>
                <a:ea typeface="Public Sans"/>
                <a:cs typeface="Public Sans"/>
                <a:sym typeface="Public Sans"/>
              </a:defRPr>
            </a:lvl1pPr>
            <a:lvl2pPr marL="914400" lvl="1"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2pPr>
            <a:lvl3pPr marL="1371600" lvl="2"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3pPr>
            <a:lvl4pPr marL="1828800" lvl="3"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4pPr>
            <a:lvl5pPr marL="2286000" lvl="4"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5pPr>
            <a:lvl6pPr marL="2743200" lvl="5"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6pPr>
            <a:lvl7pPr marL="3200400" lvl="6"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7pPr>
            <a:lvl8pPr marL="3657600" lvl="7"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8pPr>
            <a:lvl9pPr marL="4114800" lvl="8"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99">
          <p15:clr>
            <a:srgbClr val="EA9999"/>
          </p15:clr>
        </p15:guide>
        <p15:guide id="2" pos="610">
          <p15:clr>
            <a:srgbClr val="EA9999"/>
          </p15:clr>
        </p15:guide>
        <p15:guide id="3" pos="742">
          <p15:clr>
            <a:srgbClr val="EA9999"/>
          </p15:clr>
        </p15:guide>
        <p15:guide id="4" pos="1050">
          <p15:clr>
            <a:srgbClr val="EA9999"/>
          </p15:clr>
        </p15:guide>
        <p15:guide id="5" pos="1181">
          <p15:clr>
            <a:srgbClr val="EA9999"/>
          </p15:clr>
        </p15:guide>
        <p15:guide id="6" pos="1490">
          <p15:clr>
            <a:srgbClr val="EA9999"/>
          </p15:clr>
        </p15:guide>
        <p15:guide id="7" pos="1624">
          <p15:clr>
            <a:srgbClr val="EA9999"/>
          </p15:clr>
        </p15:guide>
        <p15:guide id="8" pos="1932">
          <p15:clr>
            <a:srgbClr val="EA9999"/>
          </p15:clr>
        </p15:guide>
        <p15:guide id="9" pos="2064">
          <p15:clr>
            <a:srgbClr val="EA9999"/>
          </p15:clr>
        </p15:guide>
        <p15:guide id="10" pos="2372">
          <p15:clr>
            <a:srgbClr val="EA9999"/>
          </p15:clr>
        </p15:guide>
        <p15:guide id="11" pos="2506">
          <p15:clr>
            <a:srgbClr val="EA9999"/>
          </p15:clr>
        </p15:guide>
        <p15:guide id="12" pos="2814">
          <p15:clr>
            <a:srgbClr val="EA9999"/>
          </p15:clr>
        </p15:guide>
        <p15:guide id="13" pos="2946">
          <p15:clr>
            <a:srgbClr val="EA9999"/>
          </p15:clr>
        </p15:guide>
        <p15:guide id="14" pos="3254">
          <p15:clr>
            <a:srgbClr val="EA9999"/>
          </p15:clr>
        </p15:guide>
        <p15:guide id="15" pos="3388">
          <p15:clr>
            <a:srgbClr val="EA9999"/>
          </p15:clr>
        </p15:guide>
        <p15:guide id="16" pos="3696">
          <p15:clr>
            <a:srgbClr val="EA9999"/>
          </p15:clr>
        </p15:guide>
        <p15:guide id="17" pos="3828">
          <p15:clr>
            <a:srgbClr val="EA9999"/>
          </p15:clr>
        </p15:guide>
        <p15:guide id="18" pos="4136">
          <p15:clr>
            <a:srgbClr val="EA9999"/>
          </p15:clr>
        </p15:guide>
        <p15:guide id="19" pos="4270">
          <p15:clr>
            <a:srgbClr val="EA9999"/>
          </p15:clr>
        </p15:guide>
        <p15:guide id="20" pos="4576">
          <p15:clr>
            <a:srgbClr val="EA9999"/>
          </p15:clr>
        </p15:guide>
        <p15:guide id="21" pos="4710">
          <p15:clr>
            <a:srgbClr val="EA9999"/>
          </p15:clr>
        </p15:guide>
        <p15:guide id="22" pos="5018">
          <p15:clr>
            <a:srgbClr val="EA9999"/>
          </p15:clr>
        </p15:guide>
        <p15:guide id="23" pos="5150">
          <p15:clr>
            <a:srgbClr val="EA9999"/>
          </p15:clr>
        </p15:guide>
        <p15:guide id="24" pos="5461">
          <p15:clr>
            <a:srgbClr val="EA9999"/>
          </p15:clr>
        </p15:guide>
        <p15:guide id="25"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app.join.buil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s://success.join.build/en/knowledge/options-overvie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jp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success.join.build/en/knowledge/kb-tickets/new" TargetMode="External"/><Relationship Id="rId4" Type="http://schemas.openxmlformats.org/officeDocument/2006/relationships/hyperlink" Target="https://success.join.build/en/knowledge/video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success.join.build"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success.join.build" TargetMode="External"/><Relationship Id="rId3" Type="http://schemas.openxmlformats.org/officeDocument/2006/relationships/image" Target="../media/image9.jpg"/><Relationship Id="rId7" Type="http://schemas.openxmlformats.org/officeDocument/2006/relationships/hyperlink" Target="https://success.join.build/en/knowledge/introduction-to-joi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success.join.build/en/knowledge/video-5-minute-introduction-to-join" TargetMode="External"/><Relationship Id="rId5" Type="http://schemas.openxmlformats.org/officeDocument/2006/relationships/hyperlink" Target="https://success.join.build/en/knowledge/getting-started-with-join" TargetMode="External"/><Relationship Id="rId4" Type="http://schemas.openxmlformats.org/officeDocument/2006/relationships/image" Target="../media/image11.png"/><Relationship Id="rId9" Type="http://schemas.openxmlformats.org/officeDocument/2006/relationships/hyperlink" Target="https://success.join.build/en/knowledge/kb-tickets/new"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drive.google.com/file/d/1p32E9IaH6peJz0PmipAWuOJ8UCoCX_Ze/view" TargetMode="External"/><Relationship Id="rId5" Type="http://schemas.openxmlformats.org/officeDocument/2006/relationships/image" Target="../media/image1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hyperlink" Target="https://app.join.buil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21"/>
          <p:cNvPicPr preferRelativeResize="0"/>
          <p:nvPr/>
        </p:nvPicPr>
        <p:blipFill rotWithShape="1">
          <a:blip r:embed="rId3">
            <a:alphaModFix/>
          </a:blip>
          <a:srcRect l="17257" r="39129"/>
          <a:stretch/>
        </p:blipFill>
        <p:spPr>
          <a:xfrm>
            <a:off x="4676400" y="10850"/>
            <a:ext cx="4467600" cy="5121800"/>
          </a:xfrm>
          <a:prstGeom prst="rect">
            <a:avLst/>
          </a:prstGeom>
          <a:noFill/>
          <a:ln>
            <a:noFill/>
          </a:ln>
        </p:spPr>
      </p:pic>
      <p:sp>
        <p:nvSpPr>
          <p:cNvPr id="83" name="Google Shape;83;p21"/>
          <p:cNvSpPr/>
          <p:nvPr/>
        </p:nvSpPr>
        <p:spPr>
          <a:xfrm>
            <a:off x="0" y="0"/>
            <a:ext cx="46764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1"/>
          <p:cNvSpPr/>
          <p:nvPr/>
        </p:nvSpPr>
        <p:spPr>
          <a:xfrm>
            <a:off x="0" y="346800"/>
            <a:ext cx="72648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1"/>
          <p:cNvSpPr txBox="1">
            <a:spLocks noGrp="1"/>
          </p:cNvSpPr>
          <p:nvPr>
            <p:ph type="ctrTitle"/>
          </p:nvPr>
        </p:nvSpPr>
        <p:spPr>
          <a:xfrm>
            <a:off x="475200" y="1500813"/>
            <a:ext cx="5740200" cy="1853700"/>
          </a:xfrm>
          <a:prstGeom prst="rect">
            <a:avLst/>
          </a:prstGeom>
        </p:spPr>
        <p:txBody>
          <a:bodyPr spcFirstLastPara="1" wrap="square" lIns="0" tIns="0" rIns="0" bIns="100575" anchor="b" anchorCtr="0">
            <a:noAutofit/>
          </a:bodyPr>
          <a:lstStyle/>
          <a:p>
            <a:pPr marL="0" marR="0" lvl="0" indent="0" algn="l" rtl="0">
              <a:lnSpc>
                <a:spcPct val="80000"/>
              </a:lnSpc>
              <a:spcBef>
                <a:spcPts val="0"/>
              </a:spcBef>
              <a:spcAft>
                <a:spcPts val="0"/>
              </a:spcAft>
              <a:buNone/>
            </a:pPr>
            <a:r>
              <a:rPr lang="en" sz="4800">
                <a:latin typeface="Proxima Nova"/>
                <a:ea typeface="Proxima Nova"/>
                <a:cs typeface="Proxima Nova"/>
                <a:sym typeface="Proxima Nova"/>
              </a:rPr>
              <a:t>[Project Name]</a:t>
            </a:r>
            <a:endParaRPr sz="4800">
              <a:latin typeface="Proxima Nova"/>
              <a:ea typeface="Proxima Nova"/>
              <a:cs typeface="Proxima Nova"/>
              <a:sym typeface="Proxima Nova"/>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87" name="Google Shape;87;p21"/>
          <p:cNvSpPr txBox="1">
            <a:spLocks noGrp="1"/>
          </p:cNvSpPr>
          <p:nvPr>
            <p:ph type="ctrTitle"/>
          </p:nvPr>
        </p:nvSpPr>
        <p:spPr>
          <a:xfrm>
            <a:off x="4752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WWW.JOIN.BUILD</a:t>
            </a:r>
            <a:endParaRPr sz="800" b="0">
              <a:solidFill>
                <a:schemeClr val="dk2"/>
              </a:solidFill>
              <a:latin typeface="Proxima Nova Semibold"/>
              <a:ea typeface="Proxima Nova Semibold"/>
              <a:cs typeface="Proxima Nova Semibold"/>
              <a:sym typeface="Proxima Nova Semibold"/>
            </a:endParaRPr>
          </a:p>
        </p:txBody>
      </p:sp>
      <p:sp>
        <p:nvSpPr>
          <p:cNvPr id="88" name="Google Shape;88;p21"/>
          <p:cNvSpPr/>
          <p:nvPr/>
        </p:nvSpPr>
        <p:spPr>
          <a:xfrm>
            <a:off x="475200" y="3505413"/>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83D04"/>
              </a:solidFill>
            </a:endParaRPr>
          </a:p>
        </p:txBody>
      </p:sp>
      <p:sp>
        <p:nvSpPr>
          <p:cNvPr id="89" name="Google Shape;89;p21"/>
          <p:cNvSpPr txBox="1">
            <a:spLocks noGrp="1"/>
          </p:cNvSpPr>
          <p:nvPr>
            <p:ph type="ctrTitle"/>
          </p:nvPr>
        </p:nvSpPr>
        <p:spPr>
          <a:xfrm>
            <a:off x="475200" y="4105675"/>
            <a:ext cx="4497900" cy="250800"/>
          </a:xfrm>
          <a:prstGeom prst="rect">
            <a:avLst/>
          </a:prstGeom>
        </p:spPr>
        <p:txBody>
          <a:bodyPr spcFirstLastPara="1" wrap="square" lIns="0" tIns="0" rIns="0" bIns="0" anchor="ctr" anchorCtr="0">
            <a:normAutofit/>
          </a:bodyPr>
          <a:lstStyle/>
          <a:p>
            <a:pPr marL="0" lvl="0" indent="0" algn="l" rtl="0">
              <a:lnSpc>
                <a:spcPct val="80000"/>
              </a:lnSpc>
              <a:spcBef>
                <a:spcPts val="0"/>
              </a:spcBef>
              <a:spcAft>
                <a:spcPts val="0"/>
              </a:spcAft>
              <a:buNone/>
            </a:pPr>
            <a:r>
              <a:rPr lang="en" sz="1400" b="0">
                <a:solidFill>
                  <a:schemeClr val="dk2"/>
                </a:solidFill>
                <a:latin typeface="Source Serif Pro SemiBold"/>
                <a:ea typeface="Source Serif Pro SemiBold"/>
                <a:cs typeface="Source Serif Pro SemiBold"/>
                <a:sym typeface="Source Serif Pro SemiBold"/>
              </a:rPr>
              <a:t>Project Kickoff Workshop</a:t>
            </a:r>
            <a:endParaRPr sz="1400" b="0">
              <a:solidFill>
                <a:schemeClr val="dk2"/>
              </a:solidFill>
              <a:latin typeface="Source Serif Pro SemiBold"/>
              <a:ea typeface="Source Serif Pro SemiBold"/>
              <a:cs typeface="Source Serif Pro SemiBold"/>
              <a:sym typeface="Source Serif Pro SemiBold"/>
            </a:endParaRPr>
          </a:p>
        </p:txBody>
      </p:sp>
      <p:pic>
        <p:nvPicPr>
          <p:cNvPr id="90" name="Google Shape;90;p21"/>
          <p:cNvPicPr preferRelativeResize="0"/>
          <p:nvPr/>
        </p:nvPicPr>
        <p:blipFill>
          <a:blip r:embed="rId4">
            <a:alphaModFix/>
          </a:blip>
          <a:stretch>
            <a:fillRect/>
          </a:stretch>
        </p:blipFill>
        <p:spPr>
          <a:xfrm>
            <a:off x="5887597" y="3609226"/>
            <a:ext cx="1153250" cy="11899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0"/>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237" name="Google Shape;237;p30"/>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0"/>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endParaRPr sz="1600">
              <a:solidFill>
                <a:schemeClr val="dk2"/>
              </a:solidFill>
              <a:latin typeface="Proxima Nova"/>
              <a:ea typeface="Proxima Nova"/>
              <a:cs typeface="Proxima Nova"/>
              <a:sym typeface="Proxima Nova"/>
            </a:endParaRPr>
          </a:p>
        </p:txBody>
      </p:sp>
      <p:sp>
        <p:nvSpPr>
          <p:cNvPr id="239" name="Google Shape;239;p30"/>
          <p:cNvSpPr txBox="1">
            <a:spLocks noGrp="1"/>
          </p:cNvSpPr>
          <p:nvPr>
            <p:ph type="title"/>
          </p:nvPr>
        </p:nvSpPr>
        <p:spPr>
          <a:xfrm>
            <a:off x="948600" y="1272225"/>
            <a:ext cx="3008400" cy="507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Project Setup</a:t>
            </a:r>
            <a:endParaRPr sz="2400">
              <a:latin typeface="Proxima Nova"/>
              <a:ea typeface="Proxima Nova"/>
              <a:cs typeface="Proxima Nova"/>
              <a:sym typeface="Proxima Nova"/>
            </a:endParaRPr>
          </a:p>
        </p:txBody>
      </p:sp>
      <p:sp>
        <p:nvSpPr>
          <p:cNvPr id="240" name="Google Shape;240;p30"/>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lvl="0" indent="0" algn="l" rtl="0">
              <a:lnSpc>
                <a:spcPct val="80000"/>
              </a:lnSpc>
              <a:spcBef>
                <a:spcPts val="0"/>
              </a:spcBef>
              <a:spcAft>
                <a:spcPts val="0"/>
              </a:spcAft>
              <a:buClr>
                <a:schemeClr val="lt1"/>
              </a:buClr>
              <a:buSzPts val="1100"/>
              <a:buFont typeface="Arial"/>
              <a:buNone/>
            </a:pPr>
            <a:r>
              <a:rPr lang="en" sz="800" b="0">
                <a:solidFill>
                  <a:schemeClr val="dk2"/>
                </a:solidFill>
                <a:latin typeface="Proxima Nova Semibold"/>
                <a:ea typeface="Proxima Nova Semibold"/>
                <a:cs typeface="Proxima Nova Semibold"/>
                <a:sym typeface="Proxima Nova Semibold"/>
              </a:rPr>
              <a:t>CREATE</a:t>
            </a:r>
            <a:endParaRPr sz="800" b="0">
              <a:solidFill>
                <a:schemeClr val="dk2"/>
              </a:solidFill>
              <a:latin typeface="Proxima Nova Semibold"/>
              <a:ea typeface="Proxima Nova Semibold"/>
              <a:cs typeface="Proxima Nova Semibold"/>
              <a:sym typeface="Proxima Nova Semibold"/>
            </a:endParaRPr>
          </a:p>
        </p:txBody>
      </p:sp>
      <p:sp>
        <p:nvSpPr>
          <p:cNvPr id="241" name="Google Shape;241;p30"/>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243" name="Google Shape;243;p30"/>
          <p:cNvSpPr txBox="1"/>
          <p:nvPr/>
        </p:nvSpPr>
        <p:spPr>
          <a:xfrm>
            <a:off x="4420200" y="748425"/>
            <a:ext cx="4033800" cy="37902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200" b="1">
                <a:solidFill>
                  <a:schemeClr val="accent3"/>
                </a:solidFill>
                <a:latin typeface="Proxima Nova"/>
                <a:ea typeface="Proxima Nova"/>
                <a:cs typeface="Proxima Nova"/>
                <a:sym typeface="Proxima Nova"/>
              </a:rPr>
              <a:t>Sign Up</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If you don’t have a Join account go to </a:t>
            </a:r>
            <a:r>
              <a:rPr lang="en" sz="1000" u="sng">
                <a:solidFill>
                  <a:schemeClr val="hlink"/>
                </a:solidFill>
                <a:latin typeface="Proxima Nova"/>
                <a:ea typeface="Proxima Nova"/>
                <a:cs typeface="Proxima Nova"/>
                <a:sym typeface="Proxima Nova"/>
                <a:hlinkClick r:id="rId4"/>
              </a:rPr>
              <a:t>app.join.build</a:t>
            </a:r>
            <a:r>
              <a:rPr lang="en" sz="1000">
                <a:solidFill>
                  <a:schemeClr val="dk2"/>
                </a:solidFill>
                <a:latin typeface="Proxima Nova"/>
                <a:ea typeface="Proxima Nova"/>
                <a:cs typeface="Proxima Nova"/>
                <a:sym typeface="Proxima Nova"/>
              </a:rPr>
              <a:t> and follow instructions to sign up. Check your email, you’ll need to validate your account.</a:t>
            </a:r>
            <a:endParaRPr sz="100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1200" b="1">
                <a:solidFill>
                  <a:schemeClr val="accent3"/>
                </a:solidFill>
                <a:latin typeface="Proxima Nova"/>
                <a:ea typeface="Proxima Nova"/>
                <a:cs typeface="Proxima Nova"/>
                <a:sym typeface="Proxima Nova"/>
              </a:rPr>
              <a:t>Create a new Project</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Click the </a:t>
            </a:r>
            <a:r>
              <a:rPr lang="en" sz="1000" i="1">
                <a:solidFill>
                  <a:schemeClr val="dk2"/>
                </a:solidFill>
                <a:latin typeface="Proxima Nova"/>
                <a:ea typeface="Proxima Nova"/>
                <a:cs typeface="Proxima Nova"/>
                <a:sym typeface="Proxima Nova"/>
              </a:rPr>
              <a:t>+ New Project</a:t>
            </a:r>
            <a:r>
              <a:rPr lang="en" sz="1000">
                <a:solidFill>
                  <a:schemeClr val="dk2"/>
                </a:solidFill>
                <a:latin typeface="Proxima Nova"/>
                <a:ea typeface="Proxima Nova"/>
                <a:cs typeface="Proxima Nova"/>
                <a:sym typeface="Proxima Nova"/>
              </a:rPr>
              <a:t> button in the top right of the projects screen after you log in. If you just created an account, you’ll be directed to create your first project.</a:t>
            </a:r>
            <a:endParaRPr sz="100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1200" b="1">
                <a:solidFill>
                  <a:schemeClr val="accent3"/>
                </a:solidFill>
                <a:latin typeface="Proxima Nova"/>
                <a:ea typeface="Proxima Nova"/>
                <a:cs typeface="Proxima Nova"/>
                <a:sym typeface="Proxima Nova"/>
              </a:rPr>
              <a:t>Add Project Info</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Fill in a project description, select your relevant units of measure, and update terminology. Don’t worry we’ll get to the other items later.</a:t>
            </a:r>
            <a:br>
              <a:rPr lang="en" sz="1000">
                <a:solidFill>
                  <a:schemeClr val="dk2"/>
                </a:solidFill>
                <a:latin typeface="Proxima Nova"/>
                <a:ea typeface="Proxima Nova"/>
                <a:cs typeface="Proxima Nova"/>
                <a:sym typeface="Proxima Nova"/>
              </a:rPr>
            </a:br>
            <a:r>
              <a:rPr lang="en" sz="1000" b="1">
                <a:solidFill>
                  <a:schemeClr val="dk2"/>
                </a:solidFill>
                <a:latin typeface="Proxima Nova"/>
                <a:ea typeface="Proxima Nova"/>
                <a:cs typeface="Proxima Nova"/>
                <a:sym typeface="Proxima Nova"/>
              </a:rPr>
              <a:t>Tip: </a:t>
            </a:r>
            <a:r>
              <a:rPr lang="en" sz="1000">
                <a:solidFill>
                  <a:schemeClr val="dk2"/>
                </a:solidFill>
                <a:latin typeface="Proxima Nova"/>
                <a:ea typeface="Proxima Nova"/>
                <a:cs typeface="Proxima Nova"/>
                <a:sym typeface="Proxima Nova"/>
              </a:rPr>
              <a:t>Add an image of the project, to give a quick visual reference when selecting your project from the projects screen.</a:t>
            </a:r>
            <a:endParaRPr sz="100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endParaRPr sz="1000">
              <a:solidFill>
                <a:schemeClr val="dk2"/>
              </a:solidFill>
              <a:latin typeface="Proxima Nova"/>
              <a:ea typeface="Proxima Nova"/>
              <a:cs typeface="Proxima Nova"/>
              <a:sym typeface="Proxima Nova"/>
            </a:endParaRPr>
          </a:p>
        </p:txBody>
      </p:sp>
      <p:pic>
        <p:nvPicPr>
          <p:cNvPr id="244" name="Google Shape;244;p30"/>
          <p:cNvPicPr preferRelativeResize="0"/>
          <p:nvPr/>
        </p:nvPicPr>
        <p:blipFill>
          <a:blip r:embed="rId5">
            <a:alphaModFix/>
          </a:blip>
          <a:stretch>
            <a:fillRect/>
          </a:stretch>
        </p:blipFill>
        <p:spPr>
          <a:xfrm>
            <a:off x="150550" y="3020525"/>
            <a:ext cx="2053299" cy="2053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1"/>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250" name="Google Shape;250;p31"/>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endParaRPr sz="1600">
              <a:solidFill>
                <a:schemeClr val="dk2"/>
              </a:solidFill>
              <a:latin typeface="Proxima Nova"/>
              <a:ea typeface="Proxima Nova"/>
              <a:cs typeface="Proxima Nova"/>
              <a:sym typeface="Proxima Nova"/>
            </a:endParaRPr>
          </a:p>
        </p:txBody>
      </p:sp>
      <p:sp>
        <p:nvSpPr>
          <p:cNvPr id="252" name="Google Shape;252;p31"/>
          <p:cNvSpPr txBox="1">
            <a:spLocks noGrp="1"/>
          </p:cNvSpPr>
          <p:nvPr>
            <p:ph type="title"/>
          </p:nvPr>
        </p:nvSpPr>
        <p:spPr>
          <a:xfrm>
            <a:off x="948600" y="1272225"/>
            <a:ext cx="3008400" cy="507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Upload Your Estimate</a:t>
            </a:r>
            <a:endParaRPr sz="2400">
              <a:latin typeface="Proxima Nova"/>
              <a:ea typeface="Proxima Nova"/>
              <a:cs typeface="Proxima Nova"/>
              <a:sym typeface="Proxima Nova"/>
            </a:endParaRPr>
          </a:p>
        </p:txBody>
      </p:sp>
      <p:sp>
        <p:nvSpPr>
          <p:cNvPr id="253" name="Google Shape;253;p31"/>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IMPORT</a:t>
            </a:r>
            <a:endParaRPr sz="800" b="0">
              <a:solidFill>
                <a:schemeClr val="dk2"/>
              </a:solidFill>
              <a:latin typeface="Proxima Nova Semibold"/>
              <a:ea typeface="Proxima Nova Semibold"/>
              <a:cs typeface="Proxima Nova Semibold"/>
              <a:sym typeface="Proxima Nova Semibold"/>
            </a:endParaRPr>
          </a:p>
        </p:txBody>
      </p:sp>
      <p:sp>
        <p:nvSpPr>
          <p:cNvPr id="254" name="Google Shape;254;p31"/>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txBox="1"/>
          <p:nvPr/>
        </p:nvSpPr>
        <p:spPr>
          <a:xfrm>
            <a:off x="4420200" y="748425"/>
            <a:ext cx="4033800" cy="39147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200" b="1">
                <a:solidFill>
                  <a:schemeClr val="accent5"/>
                </a:solidFill>
                <a:latin typeface="Proxima Nova"/>
                <a:ea typeface="Proxima Nova"/>
                <a:cs typeface="Proxima Nova"/>
                <a:sym typeface="Proxima Nova"/>
              </a:rPr>
              <a:t>Create Custom Categories</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Add any additional WBS or categorizations not included in your estimate file</a:t>
            </a:r>
            <a:endParaRPr sz="1000">
              <a:solidFill>
                <a:schemeClr val="dk2"/>
              </a:solidFill>
              <a:latin typeface="Proxima Nova"/>
              <a:ea typeface="Proxima Nova"/>
              <a:cs typeface="Proxima Nova"/>
              <a:sym typeface="Proxima Nova"/>
            </a:endParaRPr>
          </a:p>
          <a:p>
            <a:pPr marL="0" lvl="0" indent="0" algn="l" rtl="0">
              <a:spcBef>
                <a:spcPts val="1000"/>
              </a:spcBef>
              <a:spcAft>
                <a:spcPts val="0"/>
              </a:spcAft>
              <a:buNone/>
            </a:pPr>
            <a:r>
              <a:rPr lang="en" sz="1200" b="1">
                <a:solidFill>
                  <a:schemeClr val="accent5"/>
                </a:solidFill>
                <a:latin typeface="Proxima Nova"/>
                <a:ea typeface="Proxima Nova"/>
                <a:cs typeface="Proxima Nova"/>
                <a:sym typeface="Proxima Nova"/>
              </a:rPr>
              <a:t>Import your Estimate File</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Grab your estimate and import it into your first Milestone. If importing from your estimating software we’ll guide you through mapping the estimate data to categories.</a:t>
            </a:r>
            <a:br>
              <a:rPr lang="en" sz="1000">
                <a:solidFill>
                  <a:schemeClr val="dk2"/>
                </a:solidFill>
                <a:latin typeface="Proxima Nova"/>
                <a:ea typeface="Proxima Nova"/>
                <a:cs typeface="Proxima Nova"/>
                <a:sym typeface="Proxima Nova"/>
              </a:rPr>
            </a:br>
            <a:r>
              <a:rPr lang="en" sz="1000" b="1">
                <a:solidFill>
                  <a:schemeClr val="dk2"/>
                </a:solidFill>
                <a:latin typeface="Proxima Nova"/>
                <a:ea typeface="Proxima Nova"/>
                <a:cs typeface="Proxima Nova"/>
                <a:sym typeface="Proxima Nova"/>
              </a:rPr>
              <a:t>Tip:</a:t>
            </a:r>
            <a:r>
              <a:rPr lang="en" sz="1000">
                <a:solidFill>
                  <a:schemeClr val="dk2"/>
                </a:solidFill>
                <a:latin typeface="Proxima Nova"/>
                <a:ea typeface="Proxima Nova"/>
                <a:cs typeface="Proxima Nova"/>
                <a:sym typeface="Proxima Nova"/>
              </a:rPr>
              <a:t> Only import the columns you’ll need to categorize the data.</a:t>
            </a:r>
            <a:endParaRPr sz="100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r>
              <a:rPr lang="en" sz="1200" b="1">
                <a:solidFill>
                  <a:schemeClr val="accent5"/>
                </a:solidFill>
                <a:latin typeface="Proxima Nova"/>
                <a:ea typeface="Proxima Nova"/>
                <a:cs typeface="Proxima Nova"/>
                <a:sym typeface="Proxima Nova"/>
              </a:rPr>
              <a:t>Add your Budget</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If not included as part of the Estimate import, add a ROM budget so that you can track cost trends towards your team's target.</a:t>
            </a:r>
            <a:br>
              <a:rPr lang="en" sz="1000">
                <a:solidFill>
                  <a:schemeClr val="dk2"/>
                </a:solidFill>
                <a:latin typeface="Proxima Nova"/>
                <a:ea typeface="Proxima Nova"/>
                <a:cs typeface="Proxima Nova"/>
                <a:sym typeface="Proxima Nova"/>
              </a:rPr>
            </a:br>
            <a:r>
              <a:rPr lang="en" sz="1000" b="1">
                <a:solidFill>
                  <a:schemeClr val="dk2"/>
                </a:solidFill>
                <a:latin typeface="Proxima Nova"/>
                <a:ea typeface="Proxima Nova"/>
                <a:cs typeface="Proxima Nova"/>
                <a:sym typeface="Proxima Nova"/>
              </a:rPr>
              <a:t>Tip: </a:t>
            </a:r>
            <a:r>
              <a:rPr lang="en" sz="1000">
                <a:solidFill>
                  <a:schemeClr val="dk2"/>
                </a:solidFill>
                <a:latin typeface="Proxima Nova"/>
                <a:ea typeface="Proxima Nova"/>
                <a:cs typeface="Proxima Nova"/>
                <a:sym typeface="Proxima Nova"/>
              </a:rPr>
              <a:t>We recommend adding a budget for relevant UniFormat or MasterFormat level 1.</a:t>
            </a:r>
            <a:endParaRPr sz="1000">
              <a:solidFill>
                <a:schemeClr val="dk2"/>
              </a:solidFill>
              <a:latin typeface="Proxima Nova"/>
              <a:ea typeface="Proxima Nova"/>
              <a:cs typeface="Proxima Nova"/>
              <a:sym typeface="Proxima Nova"/>
            </a:endParaRPr>
          </a:p>
        </p:txBody>
      </p:sp>
      <p:sp>
        <p:nvSpPr>
          <p:cNvPr id="256" name="Google Shape;25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257" name="Google Shape;257;p31"/>
          <p:cNvPicPr preferRelativeResize="0"/>
          <p:nvPr/>
        </p:nvPicPr>
        <p:blipFill rotWithShape="1">
          <a:blip r:embed="rId4">
            <a:alphaModFix/>
          </a:blip>
          <a:srcRect/>
          <a:stretch/>
        </p:blipFill>
        <p:spPr>
          <a:xfrm>
            <a:off x="-282350" y="2411750"/>
            <a:ext cx="2731750" cy="2731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2"/>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263" name="Google Shape;263;p32"/>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endParaRPr sz="1600">
              <a:solidFill>
                <a:schemeClr val="dk2"/>
              </a:solidFill>
              <a:latin typeface="Proxima Nova"/>
              <a:ea typeface="Proxima Nova"/>
              <a:cs typeface="Proxima Nova"/>
              <a:sym typeface="Proxima Nova"/>
            </a:endParaRPr>
          </a:p>
        </p:txBody>
      </p:sp>
      <p:sp>
        <p:nvSpPr>
          <p:cNvPr id="265" name="Google Shape;265;p32"/>
          <p:cNvSpPr txBox="1">
            <a:spLocks noGrp="1"/>
          </p:cNvSpPr>
          <p:nvPr>
            <p:ph type="title"/>
          </p:nvPr>
        </p:nvSpPr>
        <p:spPr>
          <a:xfrm>
            <a:off x="948600" y="1272225"/>
            <a:ext cx="3008400" cy="507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Build Your </a:t>
            </a:r>
            <a:endParaRPr sz="2400"/>
          </a:p>
          <a:p>
            <a:pPr marL="0" marR="0" lvl="0" indent="0" algn="l" rtl="0">
              <a:lnSpc>
                <a:spcPct val="80000"/>
              </a:lnSpc>
              <a:spcBef>
                <a:spcPts val="0"/>
              </a:spcBef>
              <a:spcAft>
                <a:spcPts val="0"/>
              </a:spcAft>
              <a:buNone/>
            </a:pPr>
            <a:r>
              <a:rPr lang="en" sz="2400"/>
              <a:t>Change Log</a:t>
            </a:r>
            <a:endParaRPr sz="2400">
              <a:latin typeface="Proxima Nova"/>
              <a:ea typeface="Proxima Nova"/>
              <a:cs typeface="Proxima Nova"/>
              <a:sym typeface="Proxima Nova"/>
            </a:endParaRPr>
          </a:p>
        </p:txBody>
      </p:sp>
      <p:sp>
        <p:nvSpPr>
          <p:cNvPr id="266" name="Google Shape;266;p32"/>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ADD</a:t>
            </a:r>
            <a:endParaRPr sz="800" b="0">
              <a:solidFill>
                <a:schemeClr val="dk2"/>
              </a:solidFill>
              <a:latin typeface="Proxima Nova Semibold"/>
              <a:ea typeface="Proxima Nova Semibold"/>
              <a:cs typeface="Proxima Nova Semibold"/>
              <a:sym typeface="Proxima Nova Semibold"/>
            </a:endParaRPr>
          </a:p>
        </p:txBody>
      </p:sp>
      <p:sp>
        <p:nvSpPr>
          <p:cNvPr id="267" name="Google Shape;267;p32"/>
          <p:cNvSpPr/>
          <p:nvPr/>
        </p:nvSpPr>
        <p:spPr>
          <a:xfrm>
            <a:off x="948600" y="194481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txBox="1"/>
          <p:nvPr/>
        </p:nvSpPr>
        <p:spPr>
          <a:xfrm>
            <a:off x="4420200" y="748425"/>
            <a:ext cx="4033800" cy="39147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Clr>
                <a:schemeClr val="lt1"/>
              </a:buClr>
              <a:buSzPts val="1100"/>
              <a:buFont typeface="Arial"/>
              <a:buNone/>
            </a:pPr>
            <a:r>
              <a:rPr lang="en" sz="1200" b="1">
                <a:solidFill>
                  <a:schemeClr val="accent5"/>
                </a:solidFill>
                <a:latin typeface="Proxima Nova"/>
                <a:ea typeface="Proxima Nova"/>
                <a:cs typeface="Proxima Nova"/>
                <a:sym typeface="Proxima Nova"/>
              </a:rPr>
              <a:t>Setup a Default Item Template</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Configure what Categorization is displayed by default when creating an Item to ensure the project team completes.</a:t>
            </a:r>
            <a:endParaRPr sz="1000">
              <a:solidFill>
                <a:schemeClr val="dk2"/>
              </a:solidFill>
              <a:latin typeface="Proxima Nova"/>
              <a:ea typeface="Proxima Nova"/>
              <a:cs typeface="Proxima Nova"/>
              <a:sym typeface="Proxima Nova"/>
            </a:endParaRPr>
          </a:p>
          <a:p>
            <a:pPr marL="0" lvl="0" indent="0" algn="l" rtl="0">
              <a:spcBef>
                <a:spcPts val="1000"/>
              </a:spcBef>
              <a:spcAft>
                <a:spcPts val="0"/>
              </a:spcAft>
              <a:buNone/>
            </a:pPr>
            <a:r>
              <a:rPr lang="en" sz="1200" b="1">
                <a:solidFill>
                  <a:schemeClr val="accent5"/>
                </a:solidFill>
                <a:latin typeface="Proxima Nova"/>
                <a:ea typeface="Proxima Nova"/>
                <a:cs typeface="Proxima Nova"/>
                <a:sym typeface="Proxima Nova"/>
              </a:rPr>
              <a:t>Add Your Ideas</a:t>
            </a:r>
            <a:br>
              <a:rPr lang="en" sz="1200" b="1">
                <a:solidFill>
                  <a:schemeClr val="accent4"/>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Got idea for cost opportunities? Add them as Items, along with relevant information such as description, relevant files, and cost. These items are the foundation of Join throughout the project.</a:t>
            </a:r>
            <a:br>
              <a:rPr lang="en" sz="1000">
                <a:solidFill>
                  <a:schemeClr val="dk2"/>
                </a:solidFill>
                <a:latin typeface="Proxima Nova"/>
                <a:ea typeface="Proxima Nova"/>
                <a:cs typeface="Proxima Nova"/>
                <a:sym typeface="Proxima Nova"/>
              </a:rPr>
            </a:br>
            <a:r>
              <a:rPr lang="en" sz="1000" b="1">
                <a:solidFill>
                  <a:schemeClr val="dk2"/>
                </a:solidFill>
                <a:latin typeface="Proxima Nova"/>
                <a:ea typeface="Proxima Nova"/>
                <a:cs typeface="Proxima Nova"/>
                <a:sym typeface="Proxima Nova"/>
              </a:rPr>
              <a:t>Tip:</a:t>
            </a:r>
            <a:r>
              <a:rPr lang="en" sz="1000">
                <a:solidFill>
                  <a:schemeClr val="dk2"/>
                </a:solidFill>
                <a:latin typeface="Proxima Nova"/>
                <a:ea typeface="Proxima Nova"/>
                <a:cs typeface="Proxima Nova"/>
                <a:sym typeface="Proxima Nova"/>
              </a:rPr>
              <a:t> Got multiple ideas for the same idea, use </a:t>
            </a:r>
            <a:r>
              <a:rPr lang="en" sz="1000" u="sng">
                <a:solidFill>
                  <a:schemeClr val="hlink"/>
                </a:solidFill>
                <a:latin typeface="Proxima Nova"/>
                <a:ea typeface="Proxima Nova"/>
                <a:cs typeface="Proxima Nova"/>
                <a:sym typeface="Proxima Nova"/>
                <a:hlinkClick r:id="rId4"/>
              </a:rPr>
              <a:t>Options</a:t>
            </a:r>
            <a:r>
              <a:rPr lang="en" sz="1000">
                <a:solidFill>
                  <a:schemeClr val="dk2"/>
                </a:solidFill>
                <a:latin typeface="Proxima Nova"/>
                <a:ea typeface="Proxima Nova"/>
                <a:cs typeface="Proxima Nova"/>
                <a:sym typeface="Proxima Nova"/>
              </a:rPr>
              <a:t> to easily track them in a single Item.</a:t>
            </a:r>
            <a:endParaRPr sz="100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r>
              <a:rPr lang="en" sz="1200" b="1">
                <a:solidFill>
                  <a:schemeClr val="accent5"/>
                </a:solidFill>
                <a:latin typeface="Proxima Nova"/>
                <a:ea typeface="Proxima Nova"/>
                <a:cs typeface="Proxima Nova"/>
                <a:sym typeface="Proxima Nova"/>
              </a:rPr>
              <a:t>Check out the Dashboard</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This is where the power of Join really starts to show. Now you’ve added an estimate, a budget, and items you start to see how your project costs are trending.</a:t>
            </a:r>
            <a:br>
              <a:rPr lang="en" sz="1000">
                <a:solidFill>
                  <a:schemeClr val="dk2"/>
                </a:solidFill>
                <a:latin typeface="Proxima Nova"/>
                <a:ea typeface="Proxima Nova"/>
                <a:cs typeface="Proxima Nova"/>
                <a:sym typeface="Proxima Nova"/>
              </a:rPr>
            </a:br>
            <a:r>
              <a:rPr lang="en" sz="1000" b="1">
                <a:solidFill>
                  <a:schemeClr val="dk2"/>
                </a:solidFill>
                <a:latin typeface="Proxima Nova"/>
                <a:ea typeface="Proxima Nova"/>
                <a:cs typeface="Proxima Nova"/>
                <a:sym typeface="Proxima Nova"/>
              </a:rPr>
              <a:t>Tip: </a:t>
            </a:r>
            <a:r>
              <a:rPr lang="en" sz="1000">
                <a:solidFill>
                  <a:schemeClr val="dk2"/>
                </a:solidFill>
                <a:latin typeface="Proxima Nova"/>
                <a:ea typeface="Proxima Nova"/>
                <a:cs typeface="Proxima Nova"/>
                <a:sym typeface="Proxima Nova"/>
              </a:rPr>
              <a:t>As the project progresses and you add more Milestones use the Variance Report on the Milestones tab to compare changes in detail.</a:t>
            </a:r>
            <a:endParaRPr sz="1000">
              <a:solidFill>
                <a:schemeClr val="dk2"/>
              </a:solidFill>
              <a:latin typeface="Proxima Nova"/>
              <a:ea typeface="Proxima Nova"/>
              <a:cs typeface="Proxima Nova"/>
              <a:sym typeface="Proxima Nova"/>
            </a:endParaRPr>
          </a:p>
        </p:txBody>
      </p:sp>
      <p:sp>
        <p:nvSpPr>
          <p:cNvPr id="269" name="Google Shape;26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270" name="Google Shape;270;p32"/>
          <p:cNvPicPr preferRelativeResize="0"/>
          <p:nvPr/>
        </p:nvPicPr>
        <p:blipFill rotWithShape="1">
          <a:blip r:embed="rId5">
            <a:alphaModFix/>
          </a:blip>
          <a:srcRect l="-10582"/>
          <a:stretch/>
        </p:blipFill>
        <p:spPr>
          <a:xfrm>
            <a:off x="-348951" y="2882900"/>
            <a:ext cx="3609523" cy="23063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3"/>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276" name="Google Shape;276;p33"/>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3"/>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endParaRPr sz="1600">
              <a:solidFill>
                <a:schemeClr val="dk2"/>
              </a:solidFill>
              <a:latin typeface="Proxima Nova"/>
              <a:ea typeface="Proxima Nova"/>
              <a:cs typeface="Proxima Nova"/>
              <a:sym typeface="Proxima Nova"/>
            </a:endParaRPr>
          </a:p>
        </p:txBody>
      </p:sp>
      <p:sp>
        <p:nvSpPr>
          <p:cNvPr id="278" name="Google Shape;278;p33"/>
          <p:cNvSpPr txBox="1">
            <a:spLocks noGrp="1"/>
          </p:cNvSpPr>
          <p:nvPr>
            <p:ph type="title"/>
          </p:nvPr>
        </p:nvSpPr>
        <p:spPr>
          <a:xfrm>
            <a:off x="948600" y="1272225"/>
            <a:ext cx="3008400" cy="507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Collaborate with your Project Team</a:t>
            </a:r>
            <a:endParaRPr sz="2400">
              <a:latin typeface="Proxima Nova"/>
              <a:ea typeface="Proxima Nova"/>
              <a:cs typeface="Proxima Nova"/>
              <a:sym typeface="Proxima Nova"/>
            </a:endParaRPr>
          </a:p>
        </p:txBody>
      </p:sp>
      <p:sp>
        <p:nvSpPr>
          <p:cNvPr id="279" name="Google Shape;279;p33"/>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INVITE</a:t>
            </a:r>
            <a:endParaRPr sz="800" b="0">
              <a:solidFill>
                <a:schemeClr val="dk2"/>
              </a:solidFill>
              <a:latin typeface="Proxima Nova Semibold"/>
              <a:ea typeface="Proxima Nova Semibold"/>
              <a:cs typeface="Proxima Nova Semibold"/>
              <a:sym typeface="Proxima Nova Semibold"/>
            </a:endParaRPr>
          </a:p>
        </p:txBody>
      </p:sp>
      <p:sp>
        <p:nvSpPr>
          <p:cNvPr id="280" name="Google Shape;280;p33"/>
          <p:cNvSpPr/>
          <p:nvPr/>
        </p:nvSpPr>
        <p:spPr>
          <a:xfrm>
            <a:off x="948600" y="194481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txBox="1"/>
          <p:nvPr/>
        </p:nvSpPr>
        <p:spPr>
          <a:xfrm>
            <a:off x="4420200" y="748425"/>
            <a:ext cx="4033800" cy="39147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200" b="1">
                <a:solidFill>
                  <a:schemeClr val="accent3"/>
                </a:solidFill>
                <a:latin typeface="Proxima Nova"/>
                <a:ea typeface="Proxima Nova"/>
                <a:cs typeface="Proxima Nova"/>
                <a:sym typeface="Proxima Nova"/>
              </a:rPr>
              <a:t>Configure Role Permissions</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In 90% of cases the default role permissions will suffice. Use the Role preview to explore how each role will experience Join and adjust permissions as necessary.</a:t>
            </a:r>
            <a:br>
              <a:rPr lang="en" sz="1000">
                <a:solidFill>
                  <a:schemeClr val="dk2"/>
                </a:solidFill>
                <a:latin typeface="Proxima Nova"/>
                <a:ea typeface="Proxima Nova"/>
                <a:cs typeface="Proxima Nova"/>
                <a:sym typeface="Proxima Nova"/>
              </a:rPr>
            </a:br>
            <a:r>
              <a:rPr lang="en" sz="1000" b="1">
                <a:solidFill>
                  <a:schemeClr val="dk2"/>
                </a:solidFill>
                <a:latin typeface="Proxima Nova"/>
                <a:ea typeface="Proxima Nova"/>
                <a:cs typeface="Proxima Nova"/>
                <a:sym typeface="Proxima Nova"/>
              </a:rPr>
              <a:t>Tip:</a:t>
            </a:r>
            <a:r>
              <a:rPr lang="en" sz="1000">
                <a:solidFill>
                  <a:schemeClr val="dk2"/>
                </a:solidFill>
                <a:latin typeface="Proxima Nova"/>
                <a:ea typeface="Proxima Nova"/>
                <a:cs typeface="Proxima Nova"/>
                <a:sym typeface="Proxima Nova"/>
              </a:rPr>
              <a:t> You can limit any person with Subcontractor role to only be able to edit costs for their trade based on any categorizations on Items.</a:t>
            </a:r>
            <a:endParaRPr sz="1000">
              <a:solidFill>
                <a:schemeClr val="dk2"/>
              </a:solidFill>
              <a:latin typeface="Proxima Nova"/>
              <a:ea typeface="Proxima Nova"/>
              <a:cs typeface="Proxima Nova"/>
              <a:sym typeface="Proxima Nova"/>
            </a:endParaRPr>
          </a:p>
          <a:p>
            <a:pPr marL="0" lvl="0" indent="0" algn="l" rtl="0">
              <a:spcBef>
                <a:spcPts val="1000"/>
              </a:spcBef>
              <a:spcAft>
                <a:spcPts val="0"/>
              </a:spcAft>
              <a:buNone/>
            </a:pPr>
            <a:r>
              <a:rPr lang="en" sz="1200" b="1">
                <a:solidFill>
                  <a:schemeClr val="accent3"/>
                </a:solidFill>
                <a:latin typeface="Proxima Nova"/>
                <a:ea typeface="Proxima Nova"/>
                <a:cs typeface="Proxima Nova"/>
                <a:sym typeface="Proxima Nova"/>
              </a:rPr>
              <a:t>Let Them Know What is Coming</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Use our Project Team Messaging and Email templates to set expectations for the project team on how you will be using Join on the project and what is in it for them.</a:t>
            </a:r>
            <a:endParaRPr sz="100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r>
              <a:rPr lang="en" sz="1200" b="1">
                <a:solidFill>
                  <a:schemeClr val="accent3"/>
                </a:solidFill>
                <a:latin typeface="Proxima Nova"/>
                <a:ea typeface="Proxima Nova"/>
                <a:cs typeface="Proxima Nova"/>
                <a:sym typeface="Proxima Nova"/>
              </a:rPr>
              <a:t>Invite Collaborators</a:t>
            </a:r>
            <a:br>
              <a:rPr lang="en" sz="16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Now everyone is up to speed and knows what is expected of them, invite your project team and get collaborating in Join.</a:t>
            </a:r>
            <a:endParaRPr sz="1600">
              <a:solidFill>
                <a:schemeClr val="dk2"/>
              </a:solidFill>
              <a:latin typeface="Proxima Nova"/>
              <a:ea typeface="Proxima Nova"/>
              <a:cs typeface="Proxima Nova"/>
              <a:sym typeface="Proxima Nova"/>
            </a:endParaRPr>
          </a:p>
        </p:txBody>
      </p:sp>
      <p:sp>
        <p:nvSpPr>
          <p:cNvPr id="282" name="Google Shape;28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283" name="Google Shape;283;p33"/>
          <p:cNvPicPr preferRelativeResize="0"/>
          <p:nvPr/>
        </p:nvPicPr>
        <p:blipFill rotWithShape="1">
          <a:blip r:embed="rId4">
            <a:alphaModFix/>
          </a:blip>
          <a:srcRect/>
          <a:stretch/>
        </p:blipFill>
        <p:spPr>
          <a:xfrm>
            <a:off x="79225" y="3052075"/>
            <a:ext cx="2068552" cy="20685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4"/>
          <p:cNvSpPr/>
          <p:nvPr/>
        </p:nvSpPr>
        <p:spPr>
          <a:xfrm>
            <a:off x="0" y="-12"/>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p34"/>
          <p:cNvPicPr preferRelativeResize="0"/>
          <p:nvPr/>
        </p:nvPicPr>
        <p:blipFill rotWithShape="1">
          <a:blip r:embed="rId3">
            <a:alphaModFix/>
          </a:blip>
          <a:srcRect l="25260" t="5556" r="2359" b="54321"/>
          <a:stretch/>
        </p:blipFill>
        <p:spPr>
          <a:xfrm>
            <a:off x="0" y="2158775"/>
            <a:ext cx="9143998" cy="2989824"/>
          </a:xfrm>
          <a:prstGeom prst="rect">
            <a:avLst/>
          </a:prstGeom>
          <a:noFill/>
          <a:ln>
            <a:noFill/>
          </a:ln>
        </p:spPr>
      </p:pic>
      <p:sp>
        <p:nvSpPr>
          <p:cNvPr id="290" name="Google Shape;290;p34"/>
          <p:cNvSpPr/>
          <p:nvPr/>
        </p:nvSpPr>
        <p:spPr>
          <a:xfrm>
            <a:off x="4657383" y="2078325"/>
            <a:ext cx="1896000" cy="1854600"/>
          </a:xfrm>
          <a:prstGeom prst="roundRect">
            <a:avLst>
              <a:gd name="adj" fmla="val 3333"/>
            </a:avLst>
          </a:prstGeom>
          <a:solidFill>
            <a:srgbClr val="FFFFFF"/>
          </a:solidFill>
          <a:ln w="9525" cap="flat" cmpd="sng">
            <a:solidFill>
              <a:schemeClr val="accent5"/>
            </a:solidFill>
            <a:prstDash val="solid"/>
            <a:round/>
            <a:headEnd type="none" w="sm" len="sm"/>
            <a:tailEnd type="none" w="sm" len="sm"/>
          </a:ln>
          <a:effectLst>
            <a:outerShdw blurRad="271463" dist="19050" dir="3660000" algn="bl" rotWithShape="0">
              <a:srgbClr val="243542">
                <a:alpha val="784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a:t>Additional Learning</a:t>
            </a:r>
            <a:endParaRPr sz="1200" b="1"/>
          </a:p>
          <a:p>
            <a:pPr marL="0" lvl="0" indent="0" algn="l" rtl="0">
              <a:spcBef>
                <a:spcPts val="100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Want to learn more about Join? Or Need a refresher on what you learned last month?</a:t>
            </a:r>
            <a:endParaRPr sz="800">
              <a:solidFill>
                <a:schemeClr val="dk2"/>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800">
              <a:solidFill>
                <a:schemeClr val="dk2"/>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Head on over to the Join Success Hubs </a:t>
            </a:r>
            <a:r>
              <a:rPr lang="en" sz="800" b="1" u="sng">
                <a:solidFill>
                  <a:schemeClr val="dk2"/>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Training Center</a:t>
            </a:r>
            <a:r>
              <a:rPr lang="en" sz="800" b="1">
                <a:solidFill>
                  <a:schemeClr val="dk2"/>
                </a:solidFill>
                <a:latin typeface="Proxima Nova"/>
                <a:ea typeface="Proxima Nova"/>
                <a:cs typeface="Proxima Nova"/>
                <a:sym typeface="Proxima Nova"/>
              </a:rPr>
              <a:t> </a:t>
            </a:r>
            <a:r>
              <a:rPr lang="en" sz="800">
                <a:solidFill>
                  <a:schemeClr val="dk2"/>
                </a:solidFill>
                <a:latin typeface="Proxima Nova"/>
                <a:ea typeface="Proxima Nova"/>
                <a:cs typeface="Proxima Nova"/>
                <a:sym typeface="Proxima Nova"/>
              </a:rPr>
              <a:t>for short feature videos and technical deep dives.</a:t>
            </a:r>
            <a:endParaRPr b="1">
              <a:solidFill>
                <a:schemeClr val="dk2"/>
              </a:solidFill>
            </a:endParaRPr>
          </a:p>
        </p:txBody>
      </p:sp>
      <p:sp>
        <p:nvSpPr>
          <p:cNvPr id="291" name="Google Shape;291;p34"/>
          <p:cNvSpPr/>
          <p:nvPr/>
        </p:nvSpPr>
        <p:spPr>
          <a:xfrm>
            <a:off x="2566291" y="2078325"/>
            <a:ext cx="1896000" cy="1854600"/>
          </a:xfrm>
          <a:prstGeom prst="roundRect">
            <a:avLst>
              <a:gd name="adj" fmla="val 3333"/>
            </a:avLst>
          </a:prstGeom>
          <a:solidFill>
            <a:srgbClr val="FFFFFF"/>
          </a:solidFill>
          <a:ln w="9525" cap="flat" cmpd="sng">
            <a:solidFill>
              <a:schemeClr val="accent4"/>
            </a:solidFill>
            <a:prstDash val="solid"/>
            <a:round/>
            <a:headEnd type="none" w="sm" len="sm"/>
            <a:tailEnd type="none" w="sm" len="sm"/>
          </a:ln>
          <a:effectLst>
            <a:outerShdw blurRad="271463" dist="19050" dir="3660000" algn="bl" rotWithShape="0">
              <a:srgbClr val="243542">
                <a:alpha val="784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a:t>Technical Support</a:t>
            </a:r>
            <a:endParaRPr sz="1200" b="1"/>
          </a:p>
          <a:p>
            <a:pPr marL="0" lvl="0" indent="0" algn="l" rtl="0">
              <a:spcBef>
                <a:spcPts val="100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Join is not working as you expected? Or you received an error message and you’re not sure what to do next?</a:t>
            </a:r>
            <a:endParaRPr sz="80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Use the </a:t>
            </a:r>
            <a:r>
              <a:rPr lang="en" sz="800" b="1">
                <a:solidFill>
                  <a:schemeClr val="dk2"/>
                </a:solidFill>
                <a:uFill>
                  <a:noFill/>
                </a:u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Contact Support</a:t>
            </a:r>
            <a:r>
              <a:rPr lang="en" sz="800" b="1">
                <a:solidFill>
                  <a:schemeClr val="dk2"/>
                </a:solidFill>
                <a:latin typeface="Proxima Nova"/>
                <a:ea typeface="Proxima Nova"/>
                <a:cs typeface="Proxima Nova"/>
                <a:sym typeface="Proxima Nova"/>
              </a:rPr>
              <a:t> </a:t>
            </a:r>
            <a:r>
              <a:rPr lang="en" sz="800">
                <a:solidFill>
                  <a:schemeClr val="dk2"/>
                </a:solidFill>
                <a:latin typeface="Proxima Nova"/>
                <a:ea typeface="Proxima Nova"/>
                <a:cs typeface="Proxima Nova"/>
                <a:sym typeface="Proxima Nova"/>
              </a:rPr>
              <a:t>form on the Join Success Hub and one of Join’s Support team will reach out to help.</a:t>
            </a:r>
            <a:endParaRPr sz="80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endParaRPr b="1"/>
          </a:p>
        </p:txBody>
      </p:sp>
      <p:sp>
        <p:nvSpPr>
          <p:cNvPr id="292" name="Google Shape;292;p34"/>
          <p:cNvSpPr txBox="1">
            <a:spLocks noGrp="1"/>
          </p:cNvSpPr>
          <p:nvPr>
            <p:ph type="ctrTitle"/>
          </p:nvPr>
        </p:nvSpPr>
        <p:spPr>
          <a:xfrm>
            <a:off x="1459350" y="747768"/>
            <a:ext cx="6225300" cy="3225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SzPts val="5200"/>
              <a:buNone/>
            </a:pPr>
            <a:r>
              <a:rPr lang="en" sz="2400">
                <a:latin typeface="Proxima Nova"/>
                <a:ea typeface="Proxima Nova"/>
                <a:cs typeface="Proxima Nova"/>
                <a:sym typeface="Proxima Nova"/>
              </a:rPr>
              <a:t>Where to go for Help</a:t>
            </a:r>
            <a:endParaRPr sz="2400">
              <a:latin typeface="Proxima Nova"/>
              <a:ea typeface="Proxima Nova"/>
              <a:cs typeface="Proxima Nova"/>
              <a:sym typeface="Proxima Nova"/>
            </a:endParaRPr>
          </a:p>
        </p:txBody>
      </p:sp>
      <p:sp>
        <p:nvSpPr>
          <p:cNvPr id="293" name="Google Shape;29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294" name="Google Shape;294;p34"/>
          <p:cNvSpPr txBox="1">
            <a:spLocks noGrp="1"/>
          </p:cNvSpPr>
          <p:nvPr>
            <p:ph type="ctrTitle"/>
          </p:nvPr>
        </p:nvSpPr>
        <p:spPr>
          <a:xfrm>
            <a:off x="3197850" y="398625"/>
            <a:ext cx="2748300" cy="2508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SzPts val="5200"/>
              <a:buNone/>
            </a:pPr>
            <a:r>
              <a:rPr lang="en" sz="800" b="0">
                <a:solidFill>
                  <a:schemeClr val="dk2"/>
                </a:solidFill>
                <a:latin typeface="Proxima Nova"/>
                <a:ea typeface="Proxima Nova"/>
                <a:cs typeface="Proxima Nova"/>
                <a:sym typeface="Proxima Nova"/>
              </a:rPr>
              <a:t>COMMUNICATION PLAN</a:t>
            </a:r>
            <a:endParaRPr sz="800" b="0">
              <a:solidFill>
                <a:schemeClr val="dk2"/>
              </a:solidFill>
              <a:latin typeface="Proxima Nova"/>
              <a:ea typeface="Proxima Nova"/>
              <a:cs typeface="Proxima Nova"/>
              <a:sym typeface="Proxima Nova"/>
            </a:endParaRPr>
          </a:p>
        </p:txBody>
      </p:sp>
      <p:sp>
        <p:nvSpPr>
          <p:cNvPr id="295" name="Google Shape;295;p34"/>
          <p:cNvSpPr/>
          <p:nvPr/>
        </p:nvSpPr>
        <p:spPr>
          <a:xfrm>
            <a:off x="4212000" y="126726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 name="Google Shape;296;p34"/>
          <p:cNvPicPr preferRelativeResize="0"/>
          <p:nvPr/>
        </p:nvPicPr>
        <p:blipFill>
          <a:blip r:embed="rId6">
            <a:alphaModFix/>
          </a:blip>
          <a:stretch>
            <a:fillRect/>
          </a:stretch>
        </p:blipFill>
        <p:spPr>
          <a:xfrm>
            <a:off x="5265638" y="1739775"/>
            <a:ext cx="679500" cy="679500"/>
          </a:xfrm>
          <a:prstGeom prst="rect">
            <a:avLst/>
          </a:prstGeom>
          <a:noFill/>
          <a:ln>
            <a:noFill/>
          </a:ln>
        </p:spPr>
      </p:pic>
      <p:sp>
        <p:nvSpPr>
          <p:cNvPr id="297" name="Google Shape;297;p34"/>
          <p:cNvSpPr/>
          <p:nvPr/>
        </p:nvSpPr>
        <p:spPr>
          <a:xfrm>
            <a:off x="6748474" y="2078325"/>
            <a:ext cx="1896000" cy="1854600"/>
          </a:xfrm>
          <a:prstGeom prst="roundRect">
            <a:avLst>
              <a:gd name="adj" fmla="val 3333"/>
            </a:avLst>
          </a:prstGeom>
          <a:solidFill>
            <a:srgbClr val="FFFFFF"/>
          </a:solidFill>
          <a:ln w="9525" cap="flat" cmpd="sng">
            <a:solidFill>
              <a:schemeClr val="accent6"/>
            </a:solidFill>
            <a:prstDash val="solid"/>
            <a:round/>
            <a:headEnd type="none" w="sm" len="sm"/>
            <a:tailEnd type="none" w="sm" len="sm"/>
          </a:ln>
          <a:effectLst>
            <a:outerShdw blurRad="271463" dist="19050" dir="3660000" algn="bl" rotWithShape="0">
              <a:srgbClr val="243542">
                <a:alpha val="784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a:t>Feature Enhancements</a:t>
            </a:r>
            <a:endParaRPr sz="1200" b="1"/>
          </a:p>
          <a:p>
            <a:pPr marL="0" lvl="0" indent="0" algn="l" rtl="0">
              <a:spcBef>
                <a:spcPts val="100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Got ideas for how to make Join better? Or Wish Join did something that would make your day easier?</a:t>
            </a:r>
            <a:endParaRPr sz="800">
              <a:solidFill>
                <a:schemeClr val="dk2"/>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800">
              <a:solidFill>
                <a:schemeClr val="dk2"/>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Join wants to hear them all. Submit ideas your ideas to the User Voice form. Join review and prioritize them regularly with our Join team. </a:t>
            </a:r>
            <a:endParaRPr sz="800">
              <a:solidFill>
                <a:schemeClr val="dk2"/>
              </a:solidFill>
              <a:latin typeface="Proxima Nova"/>
              <a:ea typeface="Proxima Nova"/>
              <a:cs typeface="Proxima Nova"/>
              <a:sym typeface="Proxima Nova"/>
            </a:endParaRPr>
          </a:p>
        </p:txBody>
      </p:sp>
      <p:sp>
        <p:nvSpPr>
          <p:cNvPr id="298" name="Google Shape;298;p34"/>
          <p:cNvSpPr/>
          <p:nvPr/>
        </p:nvSpPr>
        <p:spPr>
          <a:xfrm>
            <a:off x="7352900" y="1739775"/>
            <a:ext cx="679500" cy="679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3174538" y="1739775"/>
            <a:ext cx="679500" cy="6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300" name="Google Shape;300;p34"/>
          <p:cNvSpPr/>
          <p:nvPr/>
        </p:nvSpPr>
        <p:spPr>
          <a:xfrm>
            <a:off x="475200" y="2078325"/>
            <a:ext cx="1896000" cy="1854600"/>
          </a:xfrm>
          <a:prstGeom prst="roundRect">
            <a:avLst>
              <a:gd name="adj" fmla="val 3333"/>
            </a:avLst>
          </a:prstGeom>
          <a:solidFill>
            <a:srgbClr val="FFFFFF"/>
          </a:solidFill>
          <a:ln w="9525" cap="flat" cmpd="sng">
            <a:solidFill>
              <a:schemeClr val="accent3"/>
            </a:solidFill>
            <a:prstDash val="solid"/>
            <a:round/>
            <a:headEnd type="none" w="sm" len="sm"/>
            <a:tailEnd type="none" w="sm" len="sm"/>
          </a:ln>
          <a:effectLst>
            <a:outerShdw blurRad="271463" dist="19050" dir="3660000" algn="bl" rotWithShape="0">
              <a:srgbClr val="243542">
                <a:alpha val="784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a:t>General Questions</a:t>
            </a:r>
            <a:endParaRPr sz="1200" b="1"/>
          </a:p>
          <a:p>
            <a:pPr marL="0" lvl="0" indent="0" algn="l" rtl="0">
              <a:spcBef>
                <a:spcPts val="100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Not sure how to do something in Join? Or want to know if you should use Join in for a certain situation? </a:t>
            </a:r>
            <a:endParaRPr sz="80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r>
              <a:rPr lang="en" sz="800">
                <a:solidFill>
                  <a:schemeClr val="dk2"/>
                </a:solidFill>
                <a:latin typeface="Proxima Nova"/>
                <a:ea typeface="Proxima Nova"/>
                <a:cs typeface="Proxima Nova"/>
                <a:sym typeface="Proxima Nova"/>
              </a:rPr>
              <a:t>Ask your </a:t>
            </a:r>
            <a:r>
              <a:rPr lang="en" sz="800" b="1">
                <a:solidFill>
                  <a:schemeClr val="dk2"/>
                </a:solidFill>
                <a:latin typeface="Proxima Nova"/>
                <a:ea typeface="Proxima Nova"/>
                <a:cs typeface="Proxima Nova"/>
                <a:sym typeface="Proxima Nova"/>
              </a:rPr>
              <a:t>Join Champions</a:t>
            </a:r>
            <a:r>
              <a:rPr lang="en" sz="800">
                <a:solidFill>
                  <a:schemeClr val="dk2"/>
                </a:solidFill>
                <a:latin typeface="Proxima Nova"/>
                <a:ea typeface="Proxima Nova"/>
                <a:cs typeface="Proxima Nova"/>
                <a:sym typeface="Proxima Nova"/>
              </a:rPr>
              <a:t>, they’ll have the information you need. If not they can always ask your Join Success team for backup.</a:t>
            </a:r>
            <a:endParaRPr sz="800">
              <a:solidFill>
                <a:schemeClr val="dk2"/>
              </a:solidFill>
              <a:latin typeface="Proxima Nova"/>
              <a:ea typeface="Proxima Nova"/>
              <a:cs typeface="Proxima Nova"/>
              <a:sym typeface="Proxima Nova"/>
            </a:endParaRPr>
          </a:p>
        </p:txBody>
      </p:sp>
      <p:sp>
        <p:nvSpPr>
          <p:cNvPr id="301" name="Google Shape;301;p34"/>
          <p:cNvSpPr/>
          <p:nvPr/>
        </p:nvSpPr>
        <p:spPr>
          <a:xfrm>
            <a:off x="1083450" y="1739775"/>
            <a:ext cx="679500" cy="679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200" b="1">
                <a:latin typeface="Proxima Nova"/>
                <a:ea typeface="Proxima Nova"/>
                <a:cs typeface="Proxima Nova"/>
                <a:sym typeface="Proxima Nova"/>
              </a:rPr>
              <a:t>?</a:t>
            </a:r>
            <a:endParaRPr sz="4200" b="1">
              <a:latin typeface="Proxima Nova"/>
              <a:ea typeface="Proxima Nova"/>
              <a:cs typeface="Proxima Nova"/>
              <a:sym typeface="Proxima Nova"/>
            </a:endParaRPr>
          </a:p>
        </p:txBody>
      </p:sp>
      <p:pic>
        <p:nvPicPr>
          <p:cNvPr id="302" name="Google Shape;302;p34"/>
          <p:cNvPicPr preferRelativeResize="0"/>
          <p:nvPr/>
        </p:nvPicPr>
        <p:blipFill>
          <a:blip r:embed="rId7">
            <a:alphaModFix/>
          </a:blip>
          <a:stretch>
            <a:fillRect/>
          </a:stretch>
        </p:blipFill>
        <p:spPr>
          <a:xfrm>
            <a:off x="7569875" y="1856925"/>
            <a:ext cx="253200" cy="445200"/>
          </a:xfrm>
          <a:prstGeom prst="rect">
            <a:avLst/>
          </a:prstGeom>
          <a:noFill/>
          <a:ln>
            <a:noFill/>
          </a:ln>
        </p:spPr>
      </p:pic>
      <p:pic>
        <p:nvPicPr>
          <p:cNvPr id="303" name="Google Shape;303;p34"/>
          <p:cNvPicPr preferRelativeResize="0"/>
          <p:nvPr/>
        </p:nvPicPr>
        <p:blipFill>
          <a:blip r:embed="rId8">
            <a:alphaModFix/>
          </a:blip>
          <a:stretch>
            <a:fillRect/>
          </a:stretch>
        </p:blipFill>
        <p:spPr>
          <a:xfrm>
            <a:off x="3300075" y="1874502"/>
            <a:ext cx="428425" cy="3749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5"/>
          <p:cNvPicPr preferRelativeResize="0"/>
          <p:nvPr/>
        </p:nvPicPr>
        <p:blipFill rotWithShape="1">
          <a:blip r:embed="rId3">
            <a:alphaModFix/>
          </a:blip>
          <a:srcRect l="19122" r="28400"/>
          <a:stretch/>
        </p:blipFill>
        <p:spPr>
          <a:xfrm>
            <a:off x="4567575" y="9"/>
            <a:ext cx="4576426" cy="5143501"/>
          </a:xfrm>
          <a:prstGeom prst="rect">
            <a:avLst/>
          </a:prstGeom>
          <a:noFill/>
          <a:ln>
            <a:noFill/>
          </a:ln>
        </p:spPr>
      </p:pic>
      <p:sp>
        <p:nvSpPr>
          <p:cNvPr id="309" name="Google Shape;309;p35"/>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txBox="1">
            <a:spLocks noGrp="1"/>
          </p:cNvSpPr>
          <p:nvPr>
            <p:ph type="body" idx="1"/>
          </p:nvPr>
        </p:nvSpPr>
        <p:spPr>
          <a:xfrm>
            <a:off x="4190400" y="528250"/>
            <a:ext cx="3951300" cy="4128600"/>
          </a:xfrm>
          <a:prstGeom prst="rect">
            <a:avLst/>
          </a:prstGeom>
        </p:spPr>
        <p:txBody>
          <a:bodyPr spcFirstLastPara="1" wrap="square" lIns="0" tIns="91425" rIns="91425" bIns="91425" anchor="t" anchorCtr="0">
            <a:normAutofit/>
          </a:bodyPr>
          <a:lstStyle/>
          <a:p>
            <a:pPr marL="0" lvl="0" indent="0" algn="l" rtl="0">
              <a:lnSpc>
                <a:spcPct val="115000"/>
              </a:lnSpc>
              <a:spcBef>
                <a:spcPts val="0"/>
              </a:spcBef>
              <a:spcAft>
                <a:spcPts val="0"/>
              </a:spcAft>
              <a:buNone/>
            </a:pPr>
            <a:r>
              <a:rPr lang="en" sz="1400" b="1">
                <a:solidFill>
                  <a:schemeClr val="accent5"/>
                </a:solidFill>
                <a:latin typeface="Proxima Nova"/>
                <a:ea typeface="Proxima Nova"/>
                <a:cs typeface="Proxima Nova"/>
                <a:sym typeface="Proxima Nova"/>
              </a:rPr>
              <a:t>1. Use Join to run your OAC meetings</a:t>
            </a:r>
            <a:endParaRPr sz="1400" b="1">
              <a:solidFill>
                <a:schemeClr val="accent5"/>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lt1"/>
              </a:buClr>
              <a:buSzPts val="1100"/>
              <a:buFont typeface="Arial"/>
              <a:buNone/>
            </a:pPr>
            <a:r>
              <a:rPr lang="en" sz="1000">
                <a:latin typeface="Proxima Nova"/>
                <a:ea typeface="Proxima Nova"/>
                <a:cs typeface="Proxima Nova"/>
                <a:sym typeface="Proxima Nova"/>
              </a:rPr>
              <a:t>Make Join the center of your OAC meetings and record real-time decisions by tagging Items with the meeting and adding comments to the Item Change History.</a:t>
            </a:r>
            <a:endParaRPr sz="1400">
              <a:latin typeface="Proxima Nova"/>
              <a:ea typeface="Proxima Nova"/>
              <a:cs typeface="Proxima Nova"/>
              <a:sym typeface="Proxima Nova"/>
            </a:endParaRPr>
          </a:p>
          <a:p>
            <a:pPr marL="0" lvl="0" indent="0" algn="l" rtl="0">
              <a:lnSpc>
                <a:spcPct val="115000"/>
              </a:lnSpc>
              <a:spcBef>
                <a:spcPts val="1000"/>
              </a:spcBef>
              <a:spcAft>
                <a:spcPts val="0"/>
              </a:spcAft>
              <a:buClr>
                <a:schemeClr val="lt1"/>
              </a:buClr>
              <a:buSzPts val="1100"/>
              <a:buFont typeface="Arial"/>
              <a:buNone/>
            </a:pPr>
            <a:r>
              <a:rPr lang="en" sz="1400" b="1">
                <a:solidFill>
                  <a:schemeClr val="accent5"/>
                </a:solidFill>
                <a:latin typeface="Proxima Nova"/>
                <a:ea typeface="Proxima Nova"/>
                <a:cs typeface="Proxima Nova"/>
                <a:sym typeface="Proxima Nova"/>
              </a:rPr>
              <a:t>2. Bring Project Partners to the table</a:t>
            </a:r>
            <a:endParaRPr sz="1400" b="1">
              <a:solidFill>
                <a:schemeClr val="accent5"/>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lt1"/>
              </a:buClr>
              <a:buSzPts val="1100"/>
              <a:buFont typeface="Arial"/>
              <a:buNone/>
            </a:pPr>
            <a:r>
              <a:rPr lang="en" sz="1000">
                <a:latin typeface="Proxima Nova"/>
                <a:ea typeface="Proxima Nova"/>
                <a:cs typeface="Proxima Nova"/>
                <a:sym typeface="Proxima Nova"/>
              </a:rPr>
              <a:t>Join is even more effective when all project partners collaborate together. Invite collaborators into the project, assign them Items and even @mention in the comments.</a:t>
            </a:r>
            <a:endParaRPr sz="1000">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r>
              <a:rPr lang="en" sz="1400" b="1">
                <a:solidFill>
                  <a:schemeClr val="accent5"/>
                </a:solidFill>
                <a:latin typeface="Proxima Nova"/>
                <a:ea typeface="Proxima Nova"/>
                <a:cs typeface="Proxima Nova"/>
                <a:sym typeface="Proxima Nova"/>
              </a:rPr>
              <a:t>3. Provide supporting information right in Join</a:t>
            </a:r>
            <a:endParaRPr sz="1400" b="1">
              <a:solidFill>
                <a:schemeClr val="accent5"/>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000">
                <a:solidFill>
                  <a:srgbClr val="4E4E4E"/>
                </a:solidFill>
                <a:latin typeface="Proxima Nova"/>
                <a:ea typeface="Proxima Nova"/>
                <a:cs typeface="Proxima Nova"/>
                <a:sym typeface="Proxima Nova"/>
              </a:rPr>
              <a:t>Add any supporting models, drawings, or spec sheets directly to Items to ensure your project team has all the information they need at hand to make the right decisions.</a:t>
            </a:r>
            <a:endParaRPr sz="1000">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r>
              <a:rPr lang="en" sz="1400" b="1">
                <a:solidFill>
                  <a:schemeClr val="accent5"/>
                </a:solidFill>
                <a:latin typeface="Proxima Nova"/>
                <a:ea typeface="Proxima Nova"/>
                <a:cs typeface="Proxima Nova"/>
                <a:sym typeface="Proxima Nova"/>
              </a:rPr>
              <a:t>4. Check out the </a:t>
            </a:r>
            <a:r>
              <a:rPr lang="en" sz="1400" b="1" u="sng">
                <a:solidFill>
                  <a:schemeClr val="hlink"/>
                </a:solidFill>
                <a:latin typeface="Proxima Nova"/>
                <a:ea typeface="Proxima Nova"/>
                <a:cs typeface="Proxima Nova"/>
                <a:sym typeface="Proxima Nova"/>
                <a:hlinkClick r:id="rId4"/>
              </a:rPr>
              <a:t>Join Success Hub</a:t>
            </a:r>
            <a:endParaRPr sz="1400" b="1">
              <a:solidFill>
                <a:schemeClr val="accent5"/>
              </a:solidFill>
              <a:latin typeface="Proxima Nova"/>
              <a:ea typeface="Proxima Nova"/>
              <a:cs typeface="Proxima Nova"/>
              <a:sym typeface="Proxima Nova"/>
            </a:endParaRPr>
          </a:p>
          <a:p>
            <a:pPr marL="0" lvl="0" indent="0" algn="l" rtl="0">
              <a:lnSpc>
                <a:spcPct val="100000"/>
              </a:lnSpc>
              <a:spcBef>
                <a:spcPts val="0"/>
              </a:spcBef>
              <a:spcAft>
                <a:spcPts val="1000"/>
              </a:spcAft>
              <a:buClr>
                <a:schemeClr val="lt1"/>
              </a:buClr>
              <a:buSzPts val="1100"/>
              <a:buFont typeface="Arial"/>
              <a:buNone/>
            </a:pPr>
            <a:r>
              <a:rPr lang="en" sz="1000">
                <a:solidFill>
                  <a:srgbClr val="4E4E4E"/>
                </a:solidFill>
                <a:latin typeface="Proxima Nova"/>
                <a:ea typeface="Proxima Nova"/>
                <a:cs typeface="Proxima Nova"/>
                <a:sym typeface="Proxima Nova"/>
              </a:rPr>
              <a:t>Join provides an ever-growing set of resources, including helpful articles and educational videos, enabling users to find their way around Join and overcome any challenges they run face. </a:t>
            </a:r>
            <a:endParaRPr sz="1000">
              <a:latin typeface="Proxima Nova"/>
              <a:ea typeface="Proxima Nova"/>
              <a:cs typeface="Proxima Nova"/>
              <a:sym typeface="Proxima Nova"/>
            </a:endParaRPr>
          </a:p>
        </p:txBody>
      </p:sp>
      <p:sp>
        <p:nvSpPr>
          <p:cNvPr id="312" name="Google Shape;312;p35"/>
          <p:cNvSpPr txBox="1">
            <a:spLocks noGrp="1"/>
          </p:cNvSpPr>
          <p:nvPr>
            <p:ph type="ctrTitle" idx="4294967295"/>
          </p:nvPr>
        </p:nvSpPr>
        <p:spPr>
          <a:xfrm>
            <a:off x="948600" y="1272225"/>
            <a:ext cx="2234700" cy="12759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Join’s Keys to Project Success</a:t>
            </a:r>
            <a:endParaRPr sz="2400"/>
          </a:p>
          <a:p>
            <a:pPr marL="0" marR="0" lvl="0" indent="0" algn="l" rtl="0">
              <a:lnSpc>
                <a:spcPct val="80000"/>
              </a:lnSpc>
              <a:spcBef>
                <a:spcPts val="0"/>
              </a:spcBef>
              <a:spcAft>
                <a:spcPts val="0"/>
              </a:spcAft>
              <a:buNone/>
            </a:pPr>
            <a:endParaRPr sz="2400"/>
          </a:p>
        </p:txBody>
      </p:sp>
      <p:sp>
        <p:nvSpPr>
          <p:cNvPr id="313" name="Google Shape;313;p35"/>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ENSURE SUCCESS</a:t>
            </a:r>
            <a:endParaRPr sz="800" b="0">
              <a:solidFill>
                <a:schemeClr val="dk2"/>
              </a:solidFill>
              <a:latin typeface="Proxima Nova Semibold"/>
              <a:ea typeface="Proxima Nova Semibold"/>
              <a:cs typeface="Proxima Nova Semibold"/>
              <a:sym typeface="Proxima Nova Semibold"/>
            </a:endParaRPr>
          </a:p>
        </p:txBody>
      </p:sp>
      <p:pic>
        <p:nvPicPr>
          <p:cNvPr id="314" name="Google Shape;314;p35"/>
          <p:cNvPicPr preferRelativeResize="0"/>
          <p:nvPr/>
        </p:nvPicPr>
        <p:blipFill>
          <a:blip r:embed="rId5">
            <a:alphaModFix/>
          </a:blip>
          <a:stretch>
            <a:fillRect/>
          </a:stretch>
        </p:blipFill>
        <p:spPr>
          <a:xfrm>
            <a:off x="-90097" y="2950925"/>
            <a:ext cx="2117002" cy="2117002"/>
          </a:xfrm>
          <a:prstGeom prst="rect">
            <a:avLst/>
          </a:prstGeom>
          <a:noFill/>
          <a:ln>
            <a:noFill/>
          </a:ln>
        </p:spPr>
      </p:pic>
      <p:sp>
        <p:nvSpPr>
          <p:cNvPr id="315" name="Google Shape;315;p35"/>
          <p:cNvSpPr/>
          <p:nvPr/>
        </p:nvSpPr>
        <p:spPr>
          <a:xfrm>
            <a:off x="948600" y="1974425"/>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6"/>
          <p:cNvPicPr preferRelativeResize="0"/>
          <p:nvPr/>
        </p:nvPicPr>
        <p:blipFill rotWithShape="1">
          <a:blip r:embed="rId3">
            <a:alphaModFix/>
          </a:blip>
          <a:srcRect r="-81917" b="9387"/>
          <a:stretch/>
        </p:blipFill>
        <p:spPr>
          <a:xfrm>
            <a:off x="3825100" y="0"/>
            <a:ext cx="9687402" cy="5177351"/>
          </a:xfrm>
          <a:prstGeom prst="rect">
            <a:avLst/>
          </a:prstGeom>
          <a:noFill/>
          <a:ln>
            <a:noFill/>
          </a:ln>
        </p:spPr>
      </p:pic>
      <p:sp>
        <p:nvSpPr>
          <p:cNvPr id="321" name="Google Shape;321;p36"/>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6"/>
          <p:cNvSpPr/>
          <p:nvPr/>
        </p:nvSpPr>
        <p:spPr>
          <a:xfrm>
            <a:off x="3978000" y="341700"/>
            <a:ext cx="46908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6"/>
          <p:cNvSpPr txBox="1">
            <a:spLocks noGrp="1"/>
          </p:cNvSpPr>
          <p:nvPr>
            <p:ph type="ctrTitle"/>
          </p:nvPr>
        </p:nvSpPr>
        <p:spPr>
          <a:xfrm>
            <a:off x="475200" y="1257150"/>
            <a:ext cx="30894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4000">
                <a:latin typeface="Proxima Nova"/>
                <a:ea typeface="Proxima Nova"/>
                <a:cs typeface="Proxima Nova"/>
                <a:sym typeface="Proxima Nova"/>
              </a:rPr>
              <a:t>Thank You!</a:t>
            </a:r>
            <a:endParaRPr sz="4000">
              <a:latin typeface="Proxima Nova"/>
              <a:ea typeface="Proxima Nova"/>
              <a:cs typeface="Proxima Nova"/>
              <a:sym typeface="Proxima Nova"/>
            </a:endParaRPr>
          </a:p>
        </p:txBody>
      </p:sp>
      <p:sp>
        <p:nvSpPr>
          <p:cNvPr id="324" name="Google Shape;32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325" name="Google Shape;325;p36"/>
          <p:cNvSpPr/>
          <p:nvPr/>
        </p:nvSpPr>
        <p:spPr>
          <a:xfrm>
            <a:off x="475200" y="1966338"/>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pic>
        <p:nvPicPr>
          <p:cNvPr id="326" name="Google Shape;326;p36"/>
          <p:cNvPicPr preferRelativeResize="0"/>
          <p:nvPr/>
        </p:nvPicPr>
        <p:blipFill>
          <a:blip r:embed="rId4">
            <a:alphaModFix/>
          </a:blip>
          <a:stretch>
            <a:fillRect/>
          </a:stretch>
        </p:blipFill>
        <p:spPr>
          <a:xfrm>
            <a:off x="7996705" y="4314000"/>
            <a:ext cx="519690" cy="368401"/>
          </a:xfrm>
          <a:prstGeom prst="rect">
            <a:avLst/>
          </a:prstGeom>
          <a:noFill/>
          <a:ln>
            <a:noFill/>
          </a:ln>
        </p:spPr>
      </p:pic>
      <p:sp>
        <p:nvSpPr>
          <p:cNvPr id="327" name="Google Shape;327;p36"/>
          <p:cNvSpPr txBox="1">
            <a:spLocks noGrp="1"/>
          </p:cNvSpPr>
          <p:nvPr>
            <p:ph type="subTitle" idx="1"/>
          </p:nvPr>
        </p:nvSpPr>
        <p:spPr>
          <a:xfrm>
            <a:off x="4371663" y="624775"/>
            <a:ext cx="3995100" cy="3183000"/>
          </a:xfrm>
          <a:prstGeom prst="rect">
            <a:avLst/>
          </a:prstGeom>
          <a:noFill/>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endParaRPr sz="14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600" b="1">
                <a:solidFill>
                  <a:schemeClr val="lt1"/>
                </a:solidFill>
                <a:latin typeface="Proxima Nova"/>
                <a:ea typeface="Proxima Nova"/>
                <a:cs typeface="Proxima Nova"/>
                <a:sym typeface="Proxima Nova"/>
              </a:rPr>
              <a:t>Additional Resources</a:t>
            </a:r>
            <a:endParaRPr sz="1600" b="1">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lt1"/>
              </a:buClr>
              <a:buSzPts val="1100"/>
              <a:buFont typeface="Arial"/>
              <a:buNone/>
            </a:pPr>
            <a:r>
              <a:rPr lang="en" sz="1300">
                <a:solidFill>
                  <a:schemeClr val="lt1"/>
                </a:solidFill>
                <a:latin typeface="Proxima Nova"/>
                <a:ea typeface="Proxima Nova"/>
                <a:cs typeface="Proxima Nova"/>
                <a:sym typeface="Proxima Nova"/>
              </a:rPr>
              <a:t>🚀 </a:t>
            </a:r>
            <a:r>
              <a:rPr lang="en" sz="1300" u="sng">
                <a:solidFill>
                  <a:schemeClr val="hlink"/>
                </a:solidFill>
                <a:latin typeface="Proxima Nova"/>
                <a:ea typeface="Proxima Nova"/>
                <a:cs typeface="Proxima Nova"/>
                <a:sym typeface="Proxima Nova"/>
                <a:hlinkClick r:id="rId5"/>
              </a:rPr>
              <a:t>Getting Started with Join</a:t>
            </a:r>
            <a:endParaRPr sz="13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lt1"/>
              </a:buClr>
              <a:buSzPts val="1100"/>
              <a:buFont typeface="Arial"/>
              <a:buNone/>
            </a:pPr>
            <a:r>
              <a:rPr lang="en" sz="1300">
                <a:solidFill>
                  <a:schemeClr val="lt1"/>
                </a:solidFill>
                <a:latin typeface="Proxima Nova"/>
                <a:ea typeface="Proxima Nova"/>
                <a:cs typeface="Proxima Nova"/>
                <a:sym typeface="Proxima Nova"/>
              </a:rPr>
              <a:t>🎬 </a:t>
            </a:r>
            <a:r>
              <a:rPr lang="en" sz="1300" u="sng">
                <a:solidFill>
                  <a:schemeClr val="hlink"/>
                </a:solidFill>
                <a:latin typeface="Proxima Nova"/>
                <a:ea typeface="Proxima Nova"/>
                <a:cs typeface="Proxima Nova"/>
                <a:sym typeface="Proxima Nova"/>
                <a:hlinkClick r:id="rId6"/>
              </a:rPr>
              <a:t>Introduction to Join (5 mins)</a:t>
            </a:r>
            <a:endParaRPr sz="13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lt1"/>
              </a:buClr>
              <a:buSzPts val="1100"/>
              <a:buFont typeface="Arial"/>
              <a:buNone/>
            </a:pPr>
            <a:r>
              <a:rPr lang="en" sz="1300">
                <a:solidFill>
                  <a:schemeClr val="lt1"/>
                </a:solidFill>
                <a:latin typeface="Proxima Nova"/>
                <a:ea typeface="Proxima Nova"/>
                <a:cs typeface="Proxima Nova"/>
                <a:sym typeface="Proxima Nova"/>
              </a:rPr>
              <a:t>🎬 </a:t>
            </a:r>
            <a:r>
              <a:rPr lang="en" sz="1300" u="sng">
                <a:solidFill>
                  <a:schemeClr val="hlink"/>
                </a:solidFill>
                <a:latin typeface="Proxima Nova"/>
                <a:ea typeface="Proxima Nova"/>
                <a:cs typeface="Proxima Nova"/>
                <a:sym typeface="Proxima Nova"/>
                <a:hlinkClick r:id="rId7"/>
              </a:rPr>
              <a:t>Join Walkthrough (37 mins)</a:t>
            </a:r>
            <a:endParaRPr sz="13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lt1"/>
              </a:buClr>
              <a:buSzPts val="1100"/>
              <a:buFont typeface="Arial"/>
              <a:buNone/>
            </a:pPr>
            <a:endParaRPr sz="13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300">
                <a:solidFill>
                  <a:schemeClr val="lt1"/>
                </a:solidFill>
                <a:latin typeface="Proxima Nova"/>
                <a:ea typeface="Proxima Nova"/>
                <a:cs typeface="Proxima Nova"/>
                <a:sym typeface="Proxima Nova"/>
              </a:rPr>
              <a:t>📚 </a:t>
            </a:r>
            <a:r>
              <a:rPr lang="en" sz="1300" u="sng">
                <a:solidFill>
                  <a:schemeClr val="hlink"/>
                </a:solidFill>
                <a:latin typeface="Proxima Nova"/>
                <a:ea typeface="Proxima Nova"/>
                <a:cs typeface="Proxima Nova"/>
                <a:sym typeface="Proxima Nova"/>
                <a:hlinkClick r:id="rId8"/>
              </a:rPr>
              <a:t>Join Success Center</a:t>
            </a:r>
            <a:br>
              <a:rPr lang="en" sz="1300">
                <a:solidFill>
                  <a:schemeClr val="lt1"/>
                </a:solidFill>
                <a:latin typeface="Proxima Nova"/>
                <a:ea typeface="Proxima Nova"/>
                <a:cs typeface="Proxima Nova"/>
                <a:sym typeface="Proxima Nova"/>
              </a:rPr>
            </a:br>
            <a:r>
              <a:rPr lang="en" sz="1300">
                <a:solidFill>
                  <a:schemeClr val="lt1"/>
                </a:solidFill>
                <a:latin typeface="Proxima Nova"/>
                <a:ea typeface="Proxima Nova"/>
                <a:cs typeface="Proxima Nova"/>
                <a:sym typeface="Proxima Nova"/>
              </a:rPr>
              <a:t>💬 </a:t>
            </a:r>
            <a:r>
              <a:rPr lang="en" sz="1300" u="sng">
                <a:solidFill>
                  <a:schemeClr val="hlink"/>
                </a:solidFill>
                <a:latin typeface="Proxima Nova"/>
                <a:ea typeface="Proxima Nova"/>
                <a:cs typeface="Proxima Nova"/>
                <a:sym typeface="Proxima Nova"/>
                <a:hlinkClick r:id="rId9"/>
              </a:rPr>
              <a:t>Join Technical Support</a:t>
            </a:r>
            <a:endParaRPr sz="1400">
              <a:solidFill>
                <a:schemeClr val="lt1"/>
              </a:solidFill>
              <a:latin typeface="Proxima Nova"/>
              <a:ea typeface="Proxima Nova"/>
              <a:cs typeface="Proxima Nova"/>
              <a:sym typeface="Proxima Nova"/>
            </a:endParaRPr>
          </a:p>
        </p:txBody>
      </p:sp>
      <p:cxnSp>
        <p:nvCxnSpPr>
          <p:cNvPr id="328" name="Google Shape;328;p36"/>
          <p:cNvCxnSpPr/>
          <p:nvPr/>
        </p:nvCxnSpPr>
        <p:spPr>
          <a:xfrm>
            <a:off x="4469775" y="2194450"/>
            <a:ext cx="22869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2"/>
          <p:cNvPicPr preferRelativeResize="0"/>
          <p:nvPr/>
        </p:nvPicPr>
        <p:blipFill rotWithShape="1">
          <a:blip r:embed="rId3">
            <a:alphaModFix/>
          </a:blip>
          <a:srcRect r="-81917" b="9387"/>
          <a:stretch/>
        </p:blipFill>
        <p:spPr>
          <a:xfrm>
            <a:off x="3825100" y="0"/>
            <a:ext cx="9687402" cy="5177351"/>
          </a:xfrm>
          <a:prstGeom prst="rect">
            <a:avLst/>
          </a:prstGeom>
          <a:noFill/>
          <a:ln>
            <a:noFill/>
          </a:ln>
        </p:spPr>
      </p:pic>
      <p:sp>
        <p:nvSpPr>
          <p:cNvPr id="96" name="Google Shape;96;p22"/>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2"/>
          <p:cNvSpPr/>
          <p:nvPr/>
        </p:nvSpPr>
        <p:spPr>
          <a:xfrm>
            <a:off x="475200" y="312525"/>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2"/>
          <p:cNvSpPr/>
          <p:nvPr/>
        </p:nvSpPr>
        <p:spPr>
          <a:xfrm>
            <a:off x="3978000" y="341700"/>
            <a:ext cx="46908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2"/>
          <p:cNvSpPr txBox="1">
            <a:spLocks noGrp="1"/>
          </p:cNvSpPr>
          <p:nvPr>
            <p:ph type="ctrTitle" idx="4294967295"/>
          </p:nvPr>
        </p:nvSpPr>
        <p:spPr>
          <a:xfrm>
            <a:off x="948600" y="1272225"/>
            <a:ext cx="2694600" cy="12759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Using This Resource</a:t>
            </a:r>
            <a:endParaRPr sz="2400">
              <a:latin typeface="Proxima Nova"/>
              <a:ea typeface="Proxima Nova"/>
              <a:cs typeface="Proxima Nova"/>
              <a:sym typeface="Proxima Nova"/>
            </a:endParaRPr>
          </a:p>
        </p:txBody>
      </p:sp>
      <p:sp>
        <p:nvSpPr>
          <p:cNvPr id="100" name="Google Shape;100;p22"/>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BEFORE WE START</a:t>
            </a:r>
            <a:endParaRPr sz="800" b="0">
              <a:solidFill>
                <a:schemeClr val="dk2"/>
              </a:solidFill>
              <a:latin typeface="Proxima Nova Semibold"/>
              <a:ea typeface="Proxima Nova Semibold"/>
              <a:cs typeface="Proxima Nova Semibold"/>
              <a:sym typeface="Proxima Nova Semibold"/>
            </a:endParaRPr>
          </a:p>
        </p:txBody>
      </p:sp>
      <p:sp>
        <p:nvSpPr>
          <p:cNvPr id="101" name="Google Shape;101;p22"/>
          <p:cNvSpPr/>
          <p:nvPr/>
        </p:nvSpPr>
        <p:spPr>
          <a:xfrm>
            <a:off x="948600" y="202376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03" name="Google Shape;103;p22"/>
          <p:cNvSpPr txBox="1">
            <a:spLocks noGrp="1"/>
          </p:cNvSpPr>
          <p:nvPr>
            <p:ph type="body" idx="1"/>
          </p:nvPr>
        </p:nvSpPr>
        <p:spPr>
          <a:xfrm>
            <a:off x="4190400" y="732150"/>
            <a:ext cx="4261800" cy="3720900"/>
          </a:xfrm>
          <a:prstGeom prst="rect">
            <a:avLst/>
          </a:prstGeom>
        </p:spPr>
        <p:txBody>
          <a:bodyPr spcFirstLastPara="1" wrap="square" lIns="0" tIns="91425" rIns="91425" bIns="91425" anchor="ctr" anchorCtr="0">
            <a:normAutofit fontScale="85000" lnSpcReduction="20000"/>
          </a:bodyPr>
          <a:lstStyle/>
          <a:p>
            <a:pPr marL="0" lvl="0" indent="0" algn="l" rtl="0">
              <a:spcBef>
                <a:spcPts val="0"/>
              </a:spcBef>
              <a:spcAft>
                <a:spcPts val="0"/>
              </a:spcAft>
              <a:buNone/>
            </a:pPr>
            <a:r>
              <a:rPr lang="en" b="1">
                <a:solidFill>
                  <a:schemeClr val="accent5"/>
                </a:solidFill>
                <a:latin typeface="Proxima Nova"/>
                <a:ea typeface="Proxima Nova"/>
                <a:cs typeface="Proxima Nova"/>
                <a:sym typeface="Proxima Nova"/>
              </a:rPr>
              <a:t>Let’s Get This Project Started</a:t>
            </a:r>
            <a:endParaRPr>
              <a:solidFill>
                <a:schemeClr val="lt1"/>
              </a:solidFill>
              <a:latin typeface="Proxima Nova"/>
              <a:ea typeface="Proxima Nova"/>
              <a:cs typeface="Proxima Nova"/>
              <a:sym typeface="Proxima Nova"/>
            </a:endParaRPr>
          </a:p>
          <a:p>
            <a:pPr marL="0" lvl="0" indent="0" algn="l" rtl="0">
              <a:spcBef>
                <a:spcPts val="1200"/>
              </a:spcBef>
              <a:spcAft>
                <a:spcPts val="0"/>
              </a:spcAft>
              <a:buNone/>
            </a:pPr>
            <a:r>
              <a:rPr lang="en" sz="1491">
                <a:latin typeface="Proxima Nova"/>
                <a:ea typeface="Proxima Nova"/>
                <a:cs typeface="Proxima Nova"/>
                <a:sym typeface="Proxima Nova"/>
              </a:rPr>
              <a:t>Starting a project off on the right foot is key to overall success of the project. That's why we created this template to help you ensure every project is set up for success</a:t>
            </a:r>
            <a:endParaRPr sz="1491">
              <a:latin typeface="Proxima Nova"/>
              <a:ea typeface="Proxima Nova"/>
              <a:cs typeface="Proxima Nova"/>
              <a:sym typeface="Proxima Nova"/>
            </a:endParaRPr>
          </a:p>
          <a:p>
            <a:pPr marL="0" lvl="0" indent="0" algn="l" rtl="0">
              <a:spcBef>
                <a:spcPts val="1200"/>
              </a:spcBef>
              <a:spcAft>
                <a:spcPts val="0"/>
              </a:spcAft>
              <a:buNone/>
            </a:pPr>
            <a:r>
              <a:rPr lang="en" sz="1500">
                <a:solidFill>
                  <a:srgbClr val="4E4E4E"/>
                </a:solidFill>
                <a:latin typeface="Proxima Nova"/>
                <a:ea typeface="Proxima Nova"/>
                <a:cs typeface="Proxima Nova"/>
                <a:sym typeface="Proxima Nova"/>
              </a:rPr>
              <a:t>With that said, this document and its linked resources are here to guide you on that journey. Once you’ve personalized it to your specific needs, you can use it to facilitate your project kickoff workshop and teach Project Admins the initial setup and how to successfully use Join throughout the project.</a:t>
            </a:r>
            <a:endParaRPr sz="1500">
              <a:solidFill>
                <a:srgbClr val="4E4E4E"/>
              </a:solidFill>
              <a:latin typeface="Proxima Nova"/>
              <a:ea typeface="Proxima Nova"/>
              <a:cs typeface="Proxima Nova"/>
              <a:sym typeface="Proxima Nova"/>
            </a:endParaRPr>
          </a:p>
          <a:p>
            <a:pPr marL="0" lvl="0" indent="0" algn="l" rtl="0">
              <a:spcBef>
                <a:spcPts val="1200"/>
              </a:spcBef>
              <a:spcAft>
                <a:spcPts val="1200"/>
              </a:spcAft>
              <a:buNone/>
            </a:pPr>
            <a:r>
              <a:rPr lang="en" sz="1491" i="1">
                <a:latin typeface="Proxima Nova"/>
                <a:ea typeface="Proxima Nova"/>
                <a:cs typeface="Proxima Nova"/>
                <a:sym typeface="Proxima Nova"/>
              </a:rPr>
              <a:t>We’ve set up this document to be easily personalized. Throughout, you’ll see italicized text like this that is designed to be instructional. Any text in brackets [ ] is intended to be changed with company-specific information, e.g. [Project Name]. You’ll also find guidance and talking points in the speaker notes.</a:t>
            </a:r>
            <a:endParaRPr sz="1600">
              <a:solidFill>
                <a:schemeClr val="lt1"/>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3"/>
          <p:cNvPicPr preferRelativeResize="0"/>
          <p:nvPr/>
        </p:nvPicPr>
        <p:blipFill rotWithShape="1">
          <a:blip r:embed="rId3">
            <a:alphaModFix/>
          </a:blip>
          <a:srcRect l="13896" r="42473"/>
          <a:stretch/>
        </p:blipFill>
        <p:spPr>
          <a:xfrm>
            <a:off x="5336950" y="0"/>
            <a:ext cx="3804877" cy="5143501"/>
          </a:xfrm>
          <a:prstGeom prst="rect">
            <a:avLst/>
          </a:prstGeom>
          <a:noFill/>
          <a:ln>
            <a:noFill/>
          </a:ln>
        </p:spPr>
      </p:pic>
      <p:sp>
        <p:nvSpPr>
          <p:cNvPr id="109" name="Google Shape;109;p23"/>
          <p:cNvSpPr/>
          <p:nvPr/>
        </p:nvSpPr>
        <p:spPr>
          <a:xfrm>
            <a:off x="0" y="0"/>
            <a:ext cx="53784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3"/>
          <p:cNvSpPr/>
          <p:nvPr/>
        </p:nvSpPr>
        <p:spPr>
          <a:xfrm>
            <a:off x="3978000" y="346825"/>
            <a:ext cx="46908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3"/>
          <p:cNvSpPr txBox="1">
            <a:spLocks noGrp="1"/>
          </p:cNvSpPr>
          <p:nvPr>
            <p:ph type="ctrTitle"/>
          </p:nvPr>
        </p:nvSpPr>
        <p:spPr>
          <a:xfrm>
            <a:off x="475200" y="1257150"/>
            <a:ext cx="26286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4000">
                <a:latin typeface="Proxima Nova"/>
                <a:ea typeface="Proxima Nova"/>
                <a:cs typeface="Proxima Nova"/>
                <a:sym typeface="Proxima Nova"/>
              </a:rPr>
              <a:t>Workshop</a:t>
            </a:r>
            <a:endParaRPr sz="4000">
              <a:latin typeface="Proxima Nova"/>
              <a:ea typeface="Proxima Nova"/>
              <a:cs typeface="Proxima Nova"/>
              <a:sym typeface="Proxima Nova"/>
            </a:endParaRPr>
          </a:p>
          <a:p>
            <a:pPr marL="0" marR="0" lvl="0" indent="0" algn="l" rtl="0">
              <a:lnSpc>
                <a:spcPct val="80000"/>
              </a:lnSpc>
              <a:spcBef>
                <a:spcPts val="0"/>
              </a:spcBef>
              <a:spcAft>
                <a:spcPts val="0"/>
              </a:spcAft>
              <a:buNone/>
            </a:pPr>
            <a:r>
              <a:rPr lang="en" sz="4000">
                <a:latin typeface="Proxima Nova"/>
                <a:ea typeface="Proxima Nova"/>
                <a:cs typeface="Proxima Nova"/>
                <a:sym typeface="Proxima Nova"/>
              </a:rPr>
              <a:t>Agenda</a:t>
            </a:r>
            <a:endParaRPr sz="4000">
              <a:latin typeface="Proxima Nova"/>
              <a:ea typeface="Proxima Nova"/>
              <a:cs typeface="Proxima Nova"/>
              <a:sym typeface="Proxima Nova"/>
            </a:endParaRPr>
          </a:p>
        </p:txBody>
      </p:sp>
      <p:sp>
        <p:nvSpPr>
          <p:cNvPr id="112" name="Google Shape;11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113" name="Google Shape;113;p23"/>
          <p:cNvSpPr txBox="1">
            <a:spLocks noGrp="1"/>
          </p:cNvSpPr>
          <p:nvPr>
            <p:ph type="ctrTitle"/>
          </p:nvPr>
        </p:nvSpPr>
        <p:spPr>
          <a:xfrm>
            <a:off x="4752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TABLE OF CONTENTS</a:t>
            </a:r>
            <a:endParaRPr sz="800" b="0">
              <a:solidFill>
                <a:schemeClr val="dk2"/>
              </a:solidFill>
              <a:latin typeface="Proxima Nova Semibold"/>
              <a:ea typeface="Proxima Nova Semibold"/>
              <a:cs typeface="Proxima Nova Semibold"/>
              <a:sym typeface="Proxima Nova Semibold"/>
            </a:endParaRPr>
          </a:p>
        </p:txBody>
      </p:sp>
      <p:sp>
        <p:nvSpPr>
          <p:cNvPr id="114" name="Google Shape;114;p23"/>
          <p:cNvSpPr/>
          <p:nvPr/>
        </p:nvSpPr>
        <p:spPr>
          <a:xfrm>
            <a:off x="475200" y="2499738"/>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5" name="Google Shape;115;p23"/>
          <p:cNvSpPr txBox="1">
            <a:spLocks noGrp="1"/>
          </p:cNvSpPr>
          <p:nvPr>
            <p:ph type="ctrTitle"/>
          </p:nvPr>
        </p:nvSpPr>
        <p:spPr>
          <a:xfrm>
            <a:off x="4467600" y="1119438"/>
            <a:ext cx="2866500" cy="393600"/>
          </a:xfrm>
          <a:prstGeom prst="rect">
            <a:avLst/>
          </a:prstGeom>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2000">
                <a:latin typeface="Proxima Nova"/>
                <a:ea typeface="Proxima Nova"/>
                <a:cs typeface="Proxima Nova"/>
                <a:sym typeface="Proxima Nova"/>
              </a:rPr>
              <a:t>Introductions</a:t>
            </a:r>
            <a:endParaRPr sz="2000">
              <a:latin typeface="Proxima Nova"/>
              <a:ea typeface="Proxima Nova"/>
              <a:cs typeface="Proxima Nova"/>
              <a:sym typeface="Proxima Nova"/>
            </a:endParaRPr>
          </a:p>
        </p:txBody>
      </p:sp>
      <p:sp>
        <p:nvSpPr>
          <p:cNvPr id="116" name="Google Shape;116;p23"/>
          <p:cNvSpPr txBox="1">
            <a:spLocks noGrp="1"/>
          </p:cNvSpPr>
          <p:nvPr>
            <p:ph type="ctrTitle"/>
          </p:nvPr>
        </p:nvSpPr>
        <p:spPr>
          <a:xfrm>
            <a:off x="4467600" y="1620613"/>
            <a:ext cx="28665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000">
                <a:latin typeface="Proxima Nova"/>
                <a:ea typeface="Proxima Nova"/>
                <a:cs typeface="Proxima Nova"/>
                <a:sym typeface="Proxima Nova"/>
              </a:rPr>
              <a:t>Join Refresher</a:t>
            </a:r>
            <a:endParaRPr sz="2000">
              <a:latin typeface="Proxima Nova"/>
              <a:ea typeface="Proxima Nova"/>
              <a:cs typeface="Proxima Nova"/>
              <a:sym typeface="Proxima Nova"/>
            </a:endParaRPr>
          </a:p>
        </p:txBody>
      </p:sp>
      <p:sp>
        <p:nvSpPr>
          <p:cNvPr id="117" name="Google Shape;117;p23"/>
          <p:cNvSpPr txBox="1">
            <a:spLocks noGrp="1"/>
          </p:cNvSpPr>
          <p:nvPr>
            <p:ph type="ctrTitle"/>
          </p:nvPr>
        </p:nvSpPr>
        <p:spPr>
          <a:xfrm>
            <a:off x="4467600" y="2121788"/>
            <a:ext cx="28665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000">
                <a:latin typeface="Proxima Nova"/>
                <a:ea typeface="Proxima Nova"/>
                <a:cs typeface="Proxima Nova"/>
                <a:sym typeface="Proxima Nova"/>
              </a:rPr>
              <a:t>Workshop Framework</a:t>
            </a:r>
            <a:endParaRPr sz="2000">
              <a:latin typeface="Proxima Nova"/>
              <a:ea typeface="Proxima Nova"/>
              <a:cs typeface="Proxima Nova"/>
              <a:sym typeface="Proxima Nova"/>
            </a:endParaRPr>
          </a:p>
        </p:txBody>
      </p:sp>
      <p:sp>
        <p:nvSpPr>
          <p:cNvPr id="118" name="Google Shape;118;p23"/>
          <p:cNvSpPr txBox="1">
            <a:spLocks noGrp="1"/>
          </p:cNvSpPr>
          <p:nvPr>
            <p:ph type="ctrTitle"/>
          </p:nvPr>
        </p:nvSpPr>
        <p:spPr>
          <a:xfrm>
            <a:off x="4467600" y="2622963"/>
            <a:ext cx="28665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000">
                <a:latin typeface="Proxima Nova"/>
                <a:ea typeface="Proxima Nova"/>
                <a:cs typeface="Proxima Nova"/>
                <a:sym typeface="Proxima Nova"/>
              </a:rPr>
              <a:t>Let’s get Busy</a:t>
            </a:r>
            <a:endParaRPr sz="2000">
              <a:latin typeface="Proxima Nova"/>
              <a:ea typeface="Proxima Nova"/>
              <a:cs typeface="Proxima Nova"/>
              <a:sym typeface="Proxima Nova"/>
            </a:endParaRPr>
          </a:p>
        </p:txBody>
      </p:sp>
      <p:pic>
        <p:nvPicPr>
          <p:cNvPr id="119" name="Google Shape;119;p23"/>
          <p:cNvPicPr preferRelativeResize="0"/>
          <p:nvPr/>
        </p:nvPicPr>
        <p:blipFill>
          <a:blip r:embed="rId4">
            <a:alphaModFix/>
          </a:blip>
          <a:stretch>
            <a:fillRect/>
          </a:stretch>
        </p:blipFill>
        <p:spPr>
          <a:xfrm>
            <a:off x="7996705" y="4314000"/>
            <a:ext cx="519690" cy="368401"/>
          </a:xfrm>
          <a:prstGeom prst="rect">
            <a:avLst/>
          </a:prstGeom>
          <a:noFill/>
          <a:ln>
            <a:noFill/>
          </a:ln>
        </p:spPr>
      </p:pic>
      <p:cxnSp>
        <p:nvCxnSpPr>
          <p:cNvPr id="120" name="Google Shape;120;p23"/>
          <p:cNvCxnSpPr/>
          <p:nvPr/>
        </p:nvCxnSpPr>
        <p:spPr>
          <a:xfrm>
            <a:off x="7334099" y="1316238"/>
            <a:ext cx="447600" cy="0"/>
          </a:xfrm>
          <a:prstGeom prst="straightConnector1">
            <a:avLst/>
          </a:prstGeom>
          <a:noFill/>
          <a:ln w="9525" cap="flat" cmpd="sng">
            <a:solidFill>
              <a:srgbClr val="9E9E9E"/>
            </a:solidFill>
            <a:prstDash val="solid"/>
            <a:round/>
            <a:headEnd type="none" w="med" len="med"/>
            <a:tailEnd type="none" w="med" len="med"/>
          </a:ln>
        </p:spPr>
      </p:cxnSp>
      <p:cxnSp>
        <p:nvCxnSpPr>
          <p:cNvPr id="121" name="Google Shape;121;p23"/>
          <p:cNvCxnSpPr/>
          <p:nvPr/>
        </p:nvCxnSpPr>
        <p:spPr>
          <a:xfrm>
            <a:off x="7334099" y="1817438"/>
            <a:ext cx="447600" cy="0"/>
          </a:xfrm>
          <a:prstGeom prst="straightConnector1">
            <a:avLst/>
          </a:prstGeom>
          <a:noFill/>
          <a:ln w="9525" cap="flat" cmpd="sng">
            <a:solidFill>
              <a:srgbClr val="9E9E9E"/>
            </a:solidFill>
            <a:prstDash val="solid"/>
            <a:round/>
            <a:headEnd type="none" w="med" len="med"/>
            <a:tailEnd type="none" w="med" len="med"/>
          </a:ln>
        </p:spPr>
      </p:cxnSp>
      <p:cxnSp>
        <p:nvCxnSpPr>
          <p:cNvPr id="122" name="Google Shape;122;p23"/>
          <p:cNvCxnSpPr/>
          <p:nvPr/>
        </p:nvCxnSpPr>
        <p:spPr>
          <a:xfrm>
            <a:off x="7334099" y="2318613"/>
            <a:ext cx="447600" cy="0"/>
          </a:xfrm>
          <a:prstGeom prst="straightConnector1">
            <a:avLst/>
          </a:prstGeom>
          <a:noFill/>
          <a:ln w="9525" cap="flat" cmpd="sng">
            <a:solidFill>
              <a:srgbClr val="9E9E9E"/>
            </a:solidFill>
            <a:prstDash val="solid"/>
            <a:round/>
            <a:headEnd type="none" w="med" len="med"/>
            <a:tailEnd type="none" w="med" len="med"/>
          </a:ln>
        </p:spPr>
      </p:cxnSp>
      <p:cxnSp>
        <p:nvCxnSpPr>
          <p:cNvPr id="123" name="Google Shape;123;p23"/>
          <p:cNvCxnSpPr/>
          <p:nvPr/>
        </p:nvCxnSpPr>
        <p:spPr>
          <a:xfrm>
            <a:off x="7334099" y="2819788"/>
            <a:ext cx="447600" cy="0"/>
          </a:xfrm>
          <a:prstGeom prst="straightConnector1">
            <a:avLst/>
          </a:prstGeom>
          <a:noFill/>
          <a:ln w="9525" cap="flat" cmpd="sng">
            <a:solidFill>
              <a:srgbClr val="9E9E9E"/>
            </a:solidFill>
            <a:prstDash val="solid"/>
            <a:round/>
            <a:headEnd type="none" w="med" len="med"/>
            <a:tailEnd type="none" w="med" len="med"/>
          </a:ln>
        </p:spPr>
      </p:cxnSp>
      <p:sp>
        <p:nvSpPr>
          <p:cNvPr id="124" name="Google Shape;124;p23"/>
          <p:cNvSpPr txBox="1">
            <a:spLocks noGrp="1"/>
          </p:cNvSpPr>
          <p:nvPr>
            <p:ph type="ctrTitle"/>
          </p:nvPr>
        </p:nvSpPr>
        <p:spPr>
          <a:xfrm>
            <a:off x="4467600" y="3124138"/>
            <a:ext cx="2866500" cy="393600"/>
          </a:xfrm>
          <a:prstGeom prst="rect">
            <a:avLst/>
          </a:prstGeom>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2000">
                <a:latin typeface="Proxima Nova"/>
                <a:ea typeface="Proxima Nova"/>
                <a:cs typeface="Proxima Nova"/>
                <a:sym typeface="Proxima Nova"/>
              </a:rPr>
              <a:t>Keys to Project Success</a:t>
            </a:r>
            <a:endParaRPr sz="2000">
              <a:latin typeface="Proxima Nova"/>
              <a:ea typeface="Proxima Nova"/>
              <a:cs typeface="Proxima Nova"/>
              <a:sym typeface="Proxima Nova"/>
            </a:endParaRPr>
          </a:p>
        </p:txBody>
      </p:sp>
      <p:cxnSp>
        <p:nvCxnSpPr>
          <p:cNvPr id="125" name="Google Shape;125;p23"/>
          <p:cNvCxnSpPr/>
          <p:nvPr/>
        </p:nvCxnSpPr>
        <p:spPr>
          <a:xfrm>
            <a:off x="7334099" y="3320963"/>
            <a:ext cx="447600" cy="0"/>
          </a:xfrm>
          <a:prstGeom prst="straightConnector1">
            <a:avLst/>
          </a:prstGeom>
          <a:noFill/>
          <a:ln w="9525" cap="flat" cmpd="sng">
            <a:solidFill>
              <a:srgbClr val="9E9E9E"/>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4"/>
          <p:cNvPicPr preferRelativeResize="0"/>
          <p:nvPr/>
        </p:nvPicPr>
        <p:blipFill rotWithShape="1">
          <a:blip r:embed="rId3">
            <a:alphaModFix/>
          </a:blip>
          <a:srcRect l="8037" t="4476" r="20899" b="2836"/>
          <a:stretch/>
        </p:blipFill>
        <p:spPr>
          <a:xfrm>
            <a:off x="2577600" y="-10475"/>
            <a:ext cx="6566402" cy="5153974"/>
          </a:xfrm>
          <a:prstGeom prst="rect">
            <a:avLst/>
          </a:prstGeom>
          <a:noFill/>
          <a:ln>
            <a:noFill/>
          </a:ln>
        </p:spPr>
      </p:pic>
      <p:sp>
        <p:nvSpPr>
          <p:cNvPr id="131" name="Google Shape;131;p24"/>
          <p:cNvSpPr/>
          <p:nvPr/>
        </p:nvSpPr>
        <p:spPr>
          <a:xfrm>
            <a:off x="0" y="0"/>
            <a:ext cx="53784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4"/>
          <p:cNvSpPr txBox="1">
            <a:spLocks noGrp="1"/>
          </p:cNvSpPr>
          <p:nvPr>
            <p:ph type="ctrTitle"/>
          </p:nvPr>
        </p:nvSpPr>
        <p:spPr>
          <a:xfrm>
            <a:off x="475200" y="1257150"/>
            <a:ext cx="32904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4000">
                <a:latin typeface="Proxima Nova"/>
                <a:ea typeface="Proxima Nova"/>
                <a:cs typeface="Proxima Nova"/>
                <a:sym typeface="Proxima Nova"/>
              </a:rPr>
              <a:t>Project Team</a:t>
            </a:r>
            <a:endParaRPr sz="4000">
              <a:latin typeface="Proxima Nova"/>
              <a:ea typeface="Proxima Nova"/>
              <a:cs typeface="Proxima Nova"/>
              <a:sym typeface="Proxima Nova"/>
            </a:endParaRPr>
          </a:p>
        </p:txBody>
      </p:sp>
      <p:sp>
        <p:nvSpPr>
          <p:cNvPr id="133" name="Google Shape;13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34" name="Google Shape;134;p24"/>
          <p:cNvSpPr txBox="1">
            <a:spLocks noGrp="1"/>
          </p:cNvSpPr>
          <p:nvPr>
            <p:ph type="ctrTitle"/>
          </p:nvPr>
        </p:nvSpPr>
        <p:spPr>
          <a:xfrm>
            <a:off x="4752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INTRODUCTIONS</a:t>
            </a:r>
            <a:endParaRPr sz="800" b="0">
              <a:solidFill>
                <a:schemeClr val="dk2"/>
              </a:solidFill>
              <a:latin typeface="Proxima Nova Semibold"/>
              <a:ea typeface="Proxima Nova Semibold"/>
              <a:cs typeface="Proxima Nova Semibold"/>
              <a:sym typeface="Proxima Nova Semibold"/>
            </a:endParaRPr>
          </a:p>
        </p:txBody>
      </p:sp>
      <p:sp>
        <p:nvSpPr>
          <p:cNvPr id="135" name="Google Shape;135;p24"/>
          <p:cNvSpPr/>
          <p:nvPr/>
        </p:nvSpPr>
        <p:spPr>
          <a:xfrm>
            <a:off x="475200" y="1949538"/>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5"/>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141" name="Google Shape;141;p25"/>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5"/>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endParaRPr sz="1600">
              <a:solidFill>
                <a:schemeClr val="dk2"/>
              </a:solidFill>
              <a:latin typeface="Proxima Nova"/>
              <a:ea typeface="Proxima Nova"/>
              <a:cs typeface="Proxima Nova"/>
              <a:sym typeface="Proxima Nova"/>
            </a:endParaRPr>
          </a:p>
        </p:txBody>
      </p:sp>
      <p:pic>
        <p:nvPicPr>
          <p:cNvPr id="143" name="Google Shape;143;p25"/>
          <p:cNvPicPr preferRelativeResize="0"/>
          <p:nvPr/>
        </p:nvPicPr>
        <p:blipFill rotWithShape="1">
          <a:blip r:embed="rId4">
            <a:alphaModFix/>
          </a:blip>
          <a:srcRect l="5555" r="5555"/>
          <a:stretch/>
        </p:blipFill>
        <p:spPr>
          <a:xfrm>
            <a:off x="6158675" y="2348400"/>
            <a:ext cx="2510126" cy="2823900"/>
          </a:xfrm>
          <a:prstGeom prst="rect">
            <a:avLst/>
          </a:prstGeom>
          <a:noFill/>
          <a:ln>
            <a:noFill/>
          </a:ln>
        </p:spPr>
      </p:pic>
      <p:sp>
        <p:nvSpPr>
          <p:cNvPr id="144" name="Google Shape;144;p25"/>
          <p:cNvSpPr txBox="1">
            <a:spLocks noGrp="1"/>
          </p:cNvSpPr>
          <p:nvPr>
            <p:ph type="ctrTitle" idx="4294967295"/>
          </p:nvPr>
        </p:nvSpPr>
        <p:spPr>
          <a:xfrm>
            <a:off x="948600" y="1272225"/>
            <a:ext cx="3008400" cy="507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Your Join Team</a:t>
            </a:r>
            <a:endParaRPr sz="2400">
              <a:latin typeface="Proxima Nova"/>
              <a:ea typeface="Proxima Nova"/>
              <a:cs typeface="Proxima Nova"/>
              <a:sym typeface="Proxima Nova"/>
            </a:endParaRPr>
          </a:p>
        </p:txBody>
      </p:sp>
      <p:sp>
        <p:nvSpPr>
          <p:cNvPr id="145" name="Google Shape;145;p25"/>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JOIN ONBOARDING</a:t>
            </a:r>
            <a:endParaRPr sz="800" b="0">
              <a:solidFill>
                <a:schemeClr val="dk2"/>
              </a:solidFill>
              <a:latin typeface="Proxima Nova Semibold"/>
              <a:ea typeface="Proxima Nova Semibold"/>
              <a:cs typeface="Proxima Nova Semibold"/>
              <a:sym typeface="Proxima Nova Semibold"/>
            </a:endParaRPr>
          </a:p>
        </p:txBody>
      </p:sp>
      <p:sp>
        <p:nvSpPr>
          <p:cNvPr id="146" name="Google Shape;146;p25"/>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5"/>
          <p:cNvSpPr txBox="1"/>
          <p:nvPr/>
        </p:nvSpPr>
        <p:spPr>
          <a:xfrm>
            <a:off x="917100" y="2093350"/>
            <a:ext cx="4950900" cy="2516700"/>
          </a:xfrm>
          <a:prstGeom prst="rect">
            <a:avLst/>
          </a:prstGeom>
          <a:noFill/>
          <a:ln>
            <a:noFill/>
          </a:ln>
        </p:spPr>
        <p:txBody>
          <a:bodyPr spcFirstLastPara="1" wrap="square" lIns="0" tIns="91425" rIns="91425" bIns="91425" anchor="t" anchorCtr="0">
            <a:normAutofit/>
          </a:bodyPr>
          <a:lstStyle/>
          <a:p>
            <a:pPr marL="0" lvl="0" indent="0" algn="l" rtl="0">
              <a:spcBef>
                <a:spcPts val="0"/>
              </a:spcBef>
              <a:spcAft>
                <a:spcPts val="0"/>
              </a:spcAft>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Executive Sponsor</a:t>
            </a:r>
            <a:endParaRPr sz="1600">
              <a:solidFill>
                <a:schemeClr val="dk2"/>
              </a:solidFill>
              <a:latin typeface="Proxima Nova"/>
              <a:ea typeface="Proxima Nova"/>
              <a:cs typeface="Proxima Nova"/>
              <a:sym typeface="Proxima Nova"/>
            </a:endParaRPr>
          </a:p>
          <a:p>
            <a:pPr marL="0" lvl="0" indent="0" algn="l" rtl="0">
              <a:spcBef>
                <a:spcPts val="1000"/>
              </a:spcBef>
              <a:spcAft>
                <a:spcPts val="0"/>
              </a:spcAft>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Join Lead</a:t>
            </a:r>
            <a:endParaRPr sz="1600">
              <a:solidFill>
                <a:schemeClr val="dk2"/>
              </a:solidFill>
              <a:latin typeface="Proxima Nova"/>
              <a:ea typeface="Proxima Nova"/>
              <a:cs typeface="Proxima Nova"/>
              <a:sym typeface="Proxima Nova"/>
            </a:endParaRPr>
          </a:p>
          <a:p>
            <a:pPr marL="0" lvl="0" indent="0" algn="l" rtl="0">
              <a:spcBef>
                <a:spcPts val="1000"/>
              </a:spcBef>
              <a:spcAft>
                <a:spcPts val="0"/>
              </a:spcAft>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Join Champion</a:t>
            </a:r>
            <a:endParaRPr sz="160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Join Champion</a:t>
            </a:r>
            <a:endParaRPr sz="160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Join Champion</a:t>
            </a:r>
            <a:endParaRPr sz="1600">
              <a:solidFill>
                <a:schemeClr val="dk2"/>
              </a:solidFill>
              <a:latin typeface="Proxima Nova"/>
              <a:ea typeface="Proxima Nova"/>
              <a:cs typeface="Proxima Nova"/>
              <a:sym typeface="Proxima Nova"/>
            </a:endParaRPr>
          </a:p>
        </p:txBody>
      </p:sp>
      <p:sp>
        <p:nvSpPr>
          <p:cNvPr id="148" name="Google Shape;14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p:nvPr/>
        </p:nvSpPr>
        <p:spPr>
          <a:xfrm>
            <a:off x="0" y="-12"/>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 name="Google Shape;154;p26"/>
          <p:cNvPicPr preferRelativeResize="0"/>
          <p:nvPr/>
        </p:nvPicPr>
        <p:blipFill rotWithShape="1">
          <a:blip r:embed="rId3">
            <a:alphaModFix/>
          </a:blip>
          <a:srcRect l="25260" t="5556" r="2359" b="54321"/>
          <a:stretch/>
        </p:blipFill>
        <p:spPr>
          <a:xfrm>
            <a:off x="0" y="2158775"/>
            <a:ext cx="9143998" cy="2989824"/>
          </a:xfrm>
          <a:prstGeom prst="rect">
            <a:avLst/>
          </a:prstGeom>
          <a:noFill/>
          <a:ln>
            <a:noFill/>
          </a:ln>
        </p:spPr>
      </p:pic>
      <p:sp>
        <p:nvSpPr>
          <p:cNvPr id="155" name="Google Shape;155;p26"/>
          <p:cNvSpPr/>
          <p:nvPr/>
        </p:nvSpPr>
        <p:spPr>
          <a:xfrm>
            <a:off x="476250" y="2275975"/>
            <a:ext cx="602700" cy="602700"/>
          </a:xfrm>
          <a:prstGeom prst="rect">
            <a:avLst/>
          </a:prstGeom>
          <a:solidFill>
            <a:schemeClr val="dk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Proxima Nova"/>
                <a:ea typeface="Proxima Nova"/>
                <a:cs typeface="Proxima Nova"/>
                <a:sym typeface="Proxima Nova"/>
              </a:rPr>
              <a:t>1</a:t>
            </a:r>
            <a:endParaRPr sz="3000">
              <a:latin typeface="Proxima Nova"/>
              <a:ea typeface="Proxima Nova"/>
              <a:cs typeface="Proxima Nova"/>
              <a:sym typeface="Proxima Nova"/>
            </a:endParaRPr>
          </a:p>
        </p:txBody>
      </p:sp>
      <p:sp>
        <p:nvSpPr>
          <p:cNvPr id="156" name="Google Shape;156;p26"/>
          <p:cNvSpPr/>
          <p:nvPr/>
        </p:nvSpPr>
        <p:spPr>
          <a:xfrm>
            <a:off x="1085850" y="2275975"/>
            <a:ext cx="7759800" cy="602700"/>
          </a:xfrm>
          <a:prstGeom prst="rect">
            <a:avLst/>
          </a:prstGeom>
          <a:solidFill>
            <a:schemeClr val="accen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txBox="1"/>
          <p:nvPr/>
        </p:nvSpPr>
        <p:spPr>
          <a:xfrm>
            <a:off x="1120475" y="2234100"/>
            <a:ext cx="2607300" cy="6570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1600" b="1" i="1">
                <a:solidFill>
                  <a:schemeClr val="lt1"/>
                </a:solidFill>
                <a:latin typeface="Lato"/>
                <a:ea typeface="Lato"/>
                <a:cs typeface="Lato"/>
                <a:sym typeface="Lato"/>
              </a:rPr>
              <a:t>[Problem 1]</a:t>
            </a:r>
            <a:endParaRPr sz="1600" b="1" i="1">
              <a:solidFill>
                <a:schemeClr val="lt1"/>
              </a:solidFill>
              <a:latin typeface="Roboto"/>
              <a:ea typeface="Roboto"/>
              <a:cs typeface="Roboto"/>
              <a:sym typeface="Roboto"/>
            </a:endParaRPr>
          </a:p>
        </p:txBody>
      </p:sp>
      <p:cxnSp>
        <p:nvCxnSpPr>
          <p:cNvPr id="158" name="Google Shape;158;p26"/>
          <p:cNvCxnSpPr/>
          <p:nvPr/>
        </p:nvCxnSpPr>
        <p:spPr>
          <a:xfrm>
            <a:off x="3730764" y="2394687"/>
            <a:ext cx="0" cy="444600"/>
          </a:xfrm>
          <a:prstGeom prst="straightConnector1">
            <a:avLst/>
          </a:prstGeom>
          <a:noFill/>
          <a:ln w="38100" cap="flat" cmpd="sng">
            <a:solidFill>
              <a:schemeClr val="dk2"/>
            </a:solidFill>
            <a:prstDash val="dot"/>
            <a:round/>
            <a:headEnd type="none" w="sm" len="sm"/>
            <a:tailEnd type="none" w="sm" len="sm"/>
          </a:ln>
        </p:spPr>
      </p:cxnSp>
      <p:sp>
        <p:nvSpPr>
          <p:cNvPr id="159" name="Google Shape;159;p26"/>
          <p:cNvSpPr txBox="1"/>
          <p:nvPr/>
        </p:nvSpPr>
        <p:spPr>
          <a:xfrm>
            <a:off x="1099825" y="1637025"/>
            <a:ext cx="2607300" cy="60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Lato"/>
                <a:ea typeface="Lato"/>
                <a:cs typeface="Lato"/>
                <a:sym typeface="Lato"/>
              </a:rPr>
              <a:t>Desired Outcome</a:t>
            </a:r>
            <a:endParaRPr sz="1800">
              <a:latin typeface="Lato"/>
              <a:ea typeface="Lato"/>
              <a:cs typeface="Lato"/>
              <a:sym typeface="Lato"/>
            </a:endParaRPr>
          </a:p>
        </p:txBody>
      </p:sp>
      <p:sp>
        <p:nvSpPr>
          <p:cNvPr id="160" name="Google Shape;160;p26"/>
          <p:cNvSpPr txBox="1"/>
          <p:nvPr/>
        </p:nvSpPr>
        <p:spPr>
          <a:xfrm>
            <a:off x="3962375" y="1637025"/>
            <a:ext cx="2460000" cy="60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Lato"/>
                <a:ea typeface="Lato"/>
                <a:cs typeface="Lato"/>
                <a:sym typeface="Lato"/>
              </a:rPr>
              <a:t>Business Opportunity</a:t>
            </a:r>
            <a:endParaRPr sz="1800">
              <a:latin typeface="Lato"/>
              <a:ea typeface="Lato"/>
              <a:cs typeface="Lato"/>
              <a:sym typeface="Lato"/>
            </a:endParaRPr>
          </a:p>
        </p:txBody>
      </p:sp>
      <p:sp>
        <p:nvSpPr>
          <p:cNvPr id="161" name="Google Shape;161;p26"/>
          <p:cNvSpPr txBox="1"/>
          <p:nvPr/>
        </p:nvSpPr>
        <p:spPr>
          <a:xfrm>
            <a:off x="3962375" y="2234100"/>
            <a:ext cx="4970700" cy="6570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1600" i="1">
                <a:solidFill>
                  <a:schemeClr val="lt1"/>
                </a:solidFill>
                <a:latin typeface="Lato Light"/>
                <a:ea typeface="Lato Light"/>
                <a:cs typeface="Lato Light"/>
                <a:sym typeface="Lato Light"/>
              </a:rPr>
              <a:t>[Opportunity 1]</a:t>
            </a:r>
            <a:endParaRPr sz="1600" i="1">
              <a:solidFill>
                <a:schemeClr val="lt1"/>
              </a:solidFill>
              <a:latin typeface="Lato Light"/>
              <a:ea typeface="Lato Light"/>
              <a:cs typeface="Lato Light"/>
              <a:sym typeface="Lato Light"/>
            </a:endParaRPr>
          </a:p>
        </p:txBody>
      </p:sp>
      <p:sp>
        <p:nvSpPr>
          <p:cNvPr id="162" name="Google Shape;162;p26"/>
          <p:cNvSpPr/>
          <p:nvPr/>
        </p:nvSpPr>
        <p:spPr>
          <a:xfrm>
            <a:off x="476250" y="3037975"/>
            <a:ext cx="602700" cy="602700"/>
          </a:xfrm>
          <a:prstGeom prst="rect">
            <a:avLst/>
          </a:prstGeom>
          <a:solidFill>
            <a:schemeClr val="dk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 sz="3000">
                <a:solidFill>
                  <a:schemeClr val="lt1"/>
                </a:solidFill>
                <a:latin typeface="Proxima Nova"/>
                <a:ea typeface="Proxima Nova"/>
                <a:cs typeface="Proxima Nova"/>
                <a:sym typeface="Proxima Nova"/>
              </a:rPr>
              <a:t>2</a:t>
            </a:r>
            <a:endParaRPr/>
          </a:p>
        </p:txBody>
      </p:sp>
      <p:sp>
        <p:nvSpPr>
          <p:cNvPr id="163" name="Google Shape;163;p26"/>
          <p:cNvSpPr/>
          <p:nvPr/>
        </p:nvSpPr>
        <p:spPr>
          <a:xfrm>
            <a:off x="1085850" y="3037975"/>
            <a:ext cx="7759800" cy="602700"/>
          </a:xfrm>
          <a:prstGeom prst="rect">
            <a:avLst/>
          </a:prstGeom>
          <a:solidFill>
            <a:schemeClr val="accent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txBox="1"/>
          <p:nvPr/>
        </p:nvSpPr>
        <p:spPr>
          <a:xfrm>
            <a:off x="1120475" y="2996100"/>
            <a:ext cx="2607300" cy="6570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1600" b="1" i="1">
                <a:solidFill>
                  <a:schemeClr val="lt1"/>
                </a:solidFill>
                <a:latin typeface="Lato"/>
                <a:ea typeface="Lato"/>
                <a:cs typeface="Lato"/>
                <a:sym typeface="Lato"/>
              </a:rPr>
              <a:t>[Problem 2]</a:t>
            </a:r>
            <a:endParaRPr sz="1600" b="1" i="1">
              <a:solidFill>
                <a:schemeClr val="lt1"/>
              </a:solidFill>
              <a:latin typeface="Lato"/>
              <a:ea typeface="Lato"/>
              <a:cs typeface="Lato"/>
              <a:sym typeface="Lato"/>
            </a:endParaRPr>
          </a:p>
        </p:txBody>
      </p:sp>
      <p:cxnSp>
        <p:nvCxnSpPr>
          <p:cNvPr id="165" name="Google Shape;165;p26"/>
          <p:cNvCxnSpPr/>
          <p:nvPr/>
        </p:nvCxnSpPr>
        <p:spPr>
          <a:xfrm>
            <a:off x="3730764" y="3156687"/>
            <a:ext cx="0" cy="444600"/>
          </a:xfrm>
          <a:prstGeom prst="straightConnector1">
            <a:avLst/>
          </a:prstGeom>
          <a:noFill/>
          <a:ln w="38100" cap="flat" cmpd="sng">
            <a:solidFill>
              <a:schemeClr val="dk2"/>
            </a:solidFill>
            <a:prstDash val="dot"/>
            <a:round/>
            <a:headEnd type="none" w="sm" len="sm"/>
            <a:tailEnd type="none" w="sm" len="sm"/>
          </a:ln>
        </p:spPr>
      </p:cxnSp>
      <p:sp>
        <p:nvSpPr>
          <p:cNvPr id="166" name="Google Shape;166;p26"/>
          <p:cNvSpPr txBox="1"/>
          <p:nvPr/>
        </p:nvSpPr>
        <p:spPr>
          <a:xfrm>
            <a:off x="3962375" y="2996100"/>
            <a:ext cx="4970700" cy="6570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Clr>
                <a:schemeClr val="dk1"/>
              </a:buClr>
              <a:buSzPts val="1100"/>
              <a:buFont typeface="Arial"/>
              <a:buNone/>
            </a:pPr>
            <a:r>
              <a:rPr lang="en" sz="1600" i="1">
                <a:solidFill>
                  <a:schemeClr val="lt1"/>
                </a:solidFill>
                <a:latin typeface="Lato Light"/>
                <a:ea typeface="Lato Light"/>
                <a:cs typeface="Lato Light"/>
                <a:sym typeface="Lato Light"/>
              </a:rPr>
              <a:t>[Opportunity 2]</a:t>
            </a:r>
            <a:endParaRPr sz="1600" i="1">
              <a:solidFill>
                <a:schemeClr val="lt1"/>
              </a:solidFill>
              <a:latin typeface="Lato Light"/>
              <a:ea typeface="Lato Light"/>
              <a:cs typeface="Lato Light"/>
              <a:sym typeface="Lato Light"/>
            </a:endParaRPr>
          </a:p>
        </p:txBody>
      </p:sp>
      <p:sp>
        <p:nvSpPr>
          <p:cNvPr id="167" name="Google Shape;167;p26"/>
          <p:cNvSpPr/>
          <p:nvPr/>
        </p:nvSpPr>
        <p:spPr>
          <a:xfrm>
            <a:off x="476250" y="3799975"/>
            <a:ext cx="602700" cy="602700"/>
          </a:xfrm>
          <a:prstGeom prst="rect">
            <a:avLst/>
          </a:prstGeom>
          <a:solidFill>
            <a:schemeClr val="dk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 sz="3000">
                <a:solidFill>
                  <a:schemeClr val="lt1"/>
                </a:solidFill>
                <a:latin typeface="Proxima Nova"/>
                <a:ea typeface="Proxima Nova"/>
                <a:cs typeface="Proxima Nova"/>
                <a:sym typeface="Proxima Nova"/>
              </a:rPr>
              <a:t>3</a:t>
            </a:r>
            <a:endParaRPr/>
          </a:p>
        </p:txBody>
      </p:sp>
      <p:sp>
        <p:nvSpPr>
          <p:cNvPr id="168" name="Google Shape;168;p26"/>
          <p:cNvSpPr/>
          <p:nvPr/>
        </p:nvSpPr>
        <p:spPr>
          <a:xfrm>
            <a:off x="1085850" y="3799975"/>
            <a:ext cx="7759800" cy="602700"/>
          </a:xfrm>
          <a:prstGeom prst="rect">
            <a:avLst/>
          </a:prstGeom>
          <a:solidFill>
            <a:schemeClr val="accent4"/>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txBox="1"/>
          <p:nvPr/>
        </p:nvSpPr>
        <p:spPr>
          <a:xfrm>
            <a:off x="1120475" y="3758100"/>
            <a:ext cx="2607300" cy="6570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1600" b="1" i="1">
                <a:solidFill>
                  <a:schemeClr val="lt1"/>
                </a:solidFill>
                <a:latin typeface="Lato"/>
                <a:ea typeface="Lato"/>
                <a:cs typeface="Lato"/>
                <a:sym typeface="Lato"/>
              </a:rPr>
              <a:t>[Problem 3]</a:t>
            </a:r>
            <a:endParaRPr sz="1600" b="1" i="1">
              <a:solidFill>
                <a:schemeClr val="lt1"/>
              </a:solidFill>
              <a:latin typeface="Lato"/>
              <a:ea typeface="Lato"/>
              <a:cs typeface="Lato"/>
              <a:sym typeface="Lato"/>
            </a:endParaRPr>
          </a:p>
        </p:txBody>
      </p:sp>
      <p:cxnSp>
        <p:nvCxnSpPr>
          <p:cNvPr id="170" name="Google Shape;170;p26"/>
          <p:cNvCxnSpPr/>
          <p:nvPr/>
        </p:nvCxnSpPr>
        <p:spPr>
          <a:xfrm>
            <a:off x="3730764" y="3918687"/>
            <a:ext cx="0" cy="444600"/>
          </a:xfrm>
          <a:prstGeom prst="straightConnector1">
            <a:avLst/>
          </a:prstGeom>
          <a:noFill/>
          <a:ln w="38100" cap="flat" cmpd="sng">
            <a:solidFill>
              <a:schemeClr val="dk2"/>
            </a:solidFill>
            <a:prstDash val="dot"/>
            <a:round/>
            <a:headEnd type="none" w="sm" len="sm"/>
            <a:tailEnd type="none" w="sm" len="sm"/>
          </a:ln>
        </p:spPr>
      </p:cxnSp>
      <p:sp>
        <p:nvSpPr>
          <p:cNvPr id="171" name="Google Shape;171;p26"/>
          <p:cNvSpPr txBox="1"/>
          <p:nvPr/>
        </p:nvSpPr>
        <p:spPr>
          <a:xfrm>
            <a:off x="3962375" y="3758100"/>
            <a:ext cx="4970700" cy="6570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Clr>
                <a:schemeClr val="dk1"/>
              </a:buClr>
              <a:buSzPts val="1100"/>
              <a:buFont typeface="Arial"/>
              <a:buNone/>
            </a:pPr>
            <a:r>
              <a:rPr lang="en" sz="1600" i="1">
                <a:solidFill>
                  <a:schemeClr val="lt1"/>
                </a:solidFill>
                <a:latin typeface="Lato Light"/>
                <a:ea typeface="Lato Light"/>
                <a:cs typeface="Lato Light"/>
                <a:sym typeface="Lato Light"/>
              </a:rPr>
              <a:t>[Opportunity 3]</a:t>
            </a:r>
            <a:endParaRPr sz="1600" i="1">
              <a:solidFill>
                <a:schemeClr val="lt1"/>
              </a:solidFill>
              <a:latin typeface="Lato Light"/>
              <a:ea typeface="Lato Light"/>
              <a:cs typeface="Lato Light"/>
              <a:sym typeface="Lato Light"/>
            </a:endParaRPr>
          </a:p>
        </p:txBody>
      </p:sp>
      <p:sp>
        <p:nvSpPr>
          <p:cNvPr id="172" name="Google Shape;172;p26"/>
          <p:cNvSpPr txBox="1"/>
          <p:nvPr/>
        </p:nvSpPr>
        <p:spPr>
          <a:xfrm>
            <a:off x="1459350" y="747768"/>
            <a:ext cx="6225300" cy="322500"/>
          </a:xfrm>
          <a:prstGeom prst="rect">
            <a:avLst/>
          </a:prstGeom>
          <a:noFill/>
          <a:ln>
            <a:noFill/>
          </a:ln>
        </p:spPr>
        <p:txBody>
          <a:bodyPr spcFirstLastPara="1" wrap="square" lIns="0" tIns="0" rIns="0" bIns="0" anchor="t" anchorCtr="0">
            <a:noAutofit/>
          </a:bodyPr>
          <a:lstStyle/>
          <a:p>
            <a:pPr marL="0" lvl="0" indent="0" algn="ctr" rtl="0">
              <a:lnSpc>
                <a:spcPct val="80000"/>
              </a:lnSpc>
              <a:spcBef>
                <a:spcPts val="0"/>
              </a:spcBef>
              <a:spcAft>
                <a:spcPts val="0"/>
              </a:spcAft>
              <a:buNone/>
            </a:pPr>
            <a:r>
              <a:rPr lang="en" sz="2400" b="1">
                <a:latin typeface="Proxima Nova"/>
                <a:ea typeface="Proxima Nova"/>
                <a:cs typeface="Proxima Nova"/>
                <a:sym typeface="Proxima Nova"/>
              </a:rPr>
              <a:t>Why We Chose Join</a:t>
            </a:r>
            <a:endParaRPr sz="2400" b="1">
              <a:latin typeface="Proxima Nova"/>
              <a:ea typeface="Proxima Nova"/>
              <a:cs typeface="Proxima Nova"/>
              <a:sym typeface="Proxima Nova"/>
            </a:endParaRPr>
          </a:p>
        </p:txBody>
      </p:sp>
      <p:sp>
        <p:nvSpPr>
          <p:cNvPr id="173" name="Google Shape;173;p26"/>
          <p:cNvSpPr txBox="1"/>
          <p:nvPr/>
        </p:nvSpPr>
        <p:spPr>
          <a:xfrm>
            <a:off x="3197850" y="398625"/>
            <a:ext cx="2748300" cy="250800"/>
          </a:xfrm>
          <a:prstGeom prst="rect">
            <a:avLst/>
          </a:prstGeom>
          <a:noFill/>
          <a:ln>
            <a:noFill/>
          </a:ln>
        </p:spPr>
        <p:txBody>
          <a:bodyPr spcFirstLastPara="1" wrap="square" lIns="0" tIns="0" rIns="0" bIns="0" anchor="ctr" anchorCtr="0">
            <a:noAutofit/>
          </a:bodyPr>
          <a:lstStyle/>
          <a:p>
            <a:pPr marL="0" lvl="0" indent="0" algn="ctr" rtl="0">
              <a:lnSpc>
                <a:spcPct val="80000"/>
              </a:lnSpc>
              <a:spcBef>
                <a:spcPts val="0"/>
              </a:spcBef>
              <a:spcAft>
                <a:spcPts val="0"/>
              </a:spcAft>
              <a:buNone/>
            </a:pPr>
            <a:r>
              <a:rPr lang="en" sz="800">
                <a:solidFill>
                  <a:srgbClr val="4E4E4E"/>
                </a:solidFill>
                <a:latin typeface="Proxima Nova"/>
                <a:ea typeface="Proxima Nova"/>
                <a:cs typeface="Proxima Nova"/>
                <a:sym typeface="Proxima Nova"/>
              </a:rPr>
              <a:t>JOIN REFRESHER</a:t>
            </a:r>
            <a:endParaRPr sz="800">
              <a:solidFill>
                <a:srgbClr val="4E4E4E"/>
              </a:solidFill>
              <a:latin typeface="Proxima Nova"/>
              <a:ea typeface="Proxima Nova"/>
              <a:cs typeface="Proxima Nova"/>
              <a:sym typeface="Proxima Nova"/>
            </a:endParaRPr>
          </a:p>
        </p:txBody>
      </p:sp>
      <p:sp>
        <p:nvSpPr>
          <p:cNvPr id="174" name="Google Shape;174;p26"/>
          <p:cNvSpPr/>
          <p:nvPr/>
        </p:nvSpPr>
        <p:spPr>
          <a:xfrm>
            <a:off x="4212000" y="126726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7"/>
          <p:cNvPicPr preferRelativeResize="0"/>
          <p:nvPr/>
        </p:nvPicPr>
        <p:blipFill rotWithShape="1">
          <a:blip r:embed="rId3">
            <a:alphaModFix/>
          </a:blip>
          <a:srcRect l="33361" t="2032" r="27613" b="6005"/>
          <a:stretch/>
        </p:blipFill>
        <p:spPr>
          <a:xfrm>
            <a:off x="5868000" y="5100"/>
            <a:ext cx="3276000" cy="5143501"/>
          </a:xfrm>
          <a:prstGeom prst="rect">
            <a:avLst/>
          </a:prstGeom>
          <a:noFill/>
          <a:ln>
            <a:noFill/>
          </a:ln>
        </p:spPr>
      </p:pic>
      <p:sp>
        <p:nvSpPr>
          <p:cNvPr id="181" name="Google Shape;181;p27"/>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7"/>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27"/>
          <p:cNvPicPr preferRelativeResize="0"/>
          <p:nvPr/>
        </p:nvPicPr>
        <p:blipFill rotWithShape="1">
          <a:blip r:embed="rId4">
            <a:alphaModFix/>
          </a:blip>
          <a:srcRect l="99" r="109"/>
          <a:stretch/>
        </p:blipFill>
        <p:spPr>
          <a:xfrm>
            <a:off x="3394250" y="338075"/>
            <a:ext cx="5274561" cy="4460101"/>
          </a:xfrm>
          <a:prstGeom prst="rect">
            <a:avLst/>
          </a:prstGeom>
          <a:noFill/>
          <a:ln>
            <a:noFill/>
          </a:ln>
        </p:spPr>
      </p:pic>
      <p:sp>
        <p:nvSpPr>
          <p:cNvPr id="184" name="Google Shape;18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85" name="Google Shape;185;p27"/>
          <p:cNvSpPr txBox="1">
            <a:spLocks noGrp="1"/>
          </p:cNvSpPr>
          <p:nvPr>
            <p:ph type="ctrTitle"/>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JOIN REFRESHER</a:t>
            </a:r>
            <a:endParaRPr sz="800" b="0">
              <a:solidFill>
                <a:schemeClr val="dk2"/>
              </a:solidFill>
              <a:latin typeface="Proxima Nova Semibold"/>
              <a:ea typeface="Proxima Nova Semibold"/>
              <a:cs typeface="Proxima Nova Semibold"/>
              <a:sym typeface="Proxima Nova Semibold"/>
            </a:endParaRPr>
          </a:p>
        </p:txBody>
      </p:sp>
      <p:pic>
        <p:nvPicPr>
          <p:cNvPr id="186" name="Google Shape;186;p27"/>
          <p:cNvPicPr preferRelativeResize="0"/>
          <p:nvPr/>
        </p:nvPicPr>
        <p:blipFill>
          <a:blip r:embed="rId5">
            <a:alphaModFix/>
          </a:blip>
          <a:stretch>
            <a:fillRect/>
          </a:stretch>
        </p:blipFill>
        <p:spPr>
          <a:xfrm>
            <a:off x="8114955" y="4314000"/>
            <a:ext cx="519690" cy="368401"/>
          </a:xfrm>
          <a:prstGeom prst="rect">
            <a:avLst/>
          </a:prstGeom>
          <a:noFill/>
          <a:ln>
            <a:noFill/>
          </a:ln>
        </p:spPr>
      </p:pic>
      <p:sp>
        <p:nvSpPr>
          <p:cNvPr id="187" name="Google Shape;187;p27"/>
          <p:cNvSpPr/>
          <p:nvPr/>
        </p:nvSpPr>
        <p:spPr>
          <a:xfrm>
            <a:off x="4772275" y="1040950"/>
            <a:ext cx="3222300" cy="187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27" title="GC 5.mov">
            <a:hlinkClick r:id="rId6"/>
          </p:cNvPr>
          <p:cNvPicPr preferRelativeResize="0"/>
          <p:nvPr/>
        </p:nvPicPr>
        <p:blipFill>
          <a:blip r:embed="rId7">
            <a:alphaModFix/>
          </a:blip>
          <a:stretch>
            <a:fillRect/>
          </a:stretch>
        </p:blipFill>
        <p:spPr>
          <a:xfrm>
            <a:off x="4772276" y="1072087"/>
            <a:ext cx="3222302" cy="1819333"/>
          </a:xfrm>
          <a:prstGeom prst="rect">
            <a:avLst/>
          </a:prstGeom>
          <a:noFill/>
          <a:ln>
            <a:noFill/>
          </a:ln>
        </p:spPr>
      </p:pic>
      <p:sp>
        <p:nvSpPr>
          <p:cNvPr id="189" name="Google Shape;189;p27"/>
          <p:cNvSpPr txBox="1">
            <a:spLocks noGrp="1"/>
          </p:cNvSpPr>
          <p:nvPr>
            <p:ph type="ctrTitle"/>
          </p:nvPr>
        </p:nvSpPr>
        <p:spPr>
          <a:xfrm>
            <a:off x="948600" y="1272225"/>
            <a:ext cx="26412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latin typeface="Proxima Nova"/>
                <a:ea typeface="Proxima Nova"/>
                <a:cs typeface="Proxima Nova"/>
                <a:sym typeface="Proxima Nova"/>
              </a:rPr>
              <a:t>Join Overview</a:t>
            </a:r>
            <a:endParaRPr sz="2400">
              <a:latin typeface="Proxima Nova"/>
              <a:ea typeface="Proxima Nova"/>
              <a:cs typeface="Proxima Nova"/>
              <a:sym typeface="Proxima Nova"/>
            </a:endParaRPr>
          </a:p>
        </p:txBody>
      </p:sp>
      <p:sp>
        <p:nvSpPr>
          <p:cNvPr id="190" name="Google Shape;190;p27"/>
          <p:cNvSpPr/>
          <p:nvPr/>
        </p:nvSpPr>
        <p:spPr>
          <a:xfrm>
            <a:off x="968400" y="2945575"/>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solidFill>
                <a:srgbClr val="B83D04"/>
              </a:solidFill>
            </a:endParaRPr>
          </a:p>
        </p:txBody>
      </p:sp>
      <p:sp>
        <p:nvSpPr>
          <p:cNvPr id="191" name="Google Shape;191;p27"/>
          <p:cNvSpPr txBox="1">
            <a:spLocks noGrp="1"/>
          </p:cNvSpPr>
          <p:nvPr>
            <p:ph type="subTitle" idx="1"/>
          </p:nvPr>
        </p:nvSpPr>
        <p:spPr>
          <a:xfrm>
            <a:off x="968400" y="1768550"/>
            <a:ext cx="2466300" cy="972000"/>
          </a:xfrm>
          <a:prstGeom prst="rect">
            <a:avLst/>
          </a:prstGeom>
        </p:spPr>
        <p:txBody>
          <a:bodyPr spcFirstLastPara="1" wrap="square" lIns="0" tIns="0" rIns="90000" bIns="0" anchor="t" anchorCtr="0">
            <a:noAutofit/>
          </a:bodyPr>
          <a:lstStyle/>
          <a:p>
            <a:pPr marL="0" lvl="0" indent="0" algn="l" rtl="0">
              <a:lnSpc>
                <a:spcPct val="115000"/>
              </a:lnSpc>
              <a:spcBef>
                <a:spcPts val="0"/>
              </a:spcBef>
              <a:spcAft>
                <a:spcPts val="0"/>
              </a:spcAft>
              <a:buNone/>
            </a:pPr>
            <a:r>
              <a:rPr lang="en" sz="1200">
                <a:latin typeface="Proxima Nova"/>
                <a:ea typeface="Proxima Nova"/>
                <a:cs typeface="Proxima Nova"/>
                <a:sym typeface="Proxima Nova"/>
              </a:rPr>
              <a:t>Join transforms the preconstruction experience by enabling the entire project team to drive decisions through shared information and real-time communication.</a:t>
            </a:r>
            <a:endParaRPr sz="1200">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28"/>
          <p:cNvPicPr preferRelativeResize="0"/>
          <p:nvPr/>
        </p:nvPicPr>
        <p:blipFill rotWithShape="1">
          <a:blip r:embed="rId3">
            <a:alphaModFix/>
          </a:blip>
          <a:srcRect t="23160" b="34545"/>
          <a:stretch/>
        </p:blipFill>
        <p:spPr>
          <a:xfrm>
            <a:off x="0" y="0"/>
            <a:ext cx="9144000" cy="2272050"/>
          </a:xfrm>
          <a:prstGeom prst="rect">
            <a:avLst/>
          </a:prstGeom>
          <a:noFill/>
          <a:ln>
            <a:noFill/>
          </a:ln>
        </p:spPr>
      </p:pic>
      <p:sp>
        <p:nvSpPr>
          <p:cNvPr id="198" name="Google Shape;198;p28"/>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28"/>
          <p:cNvSpPr txBox="1">
            <a:spLocks noGrp="1"/>
          </p:cNvSpPr>
          <p:nvPr>
            <p:ph type="ctrTitle"/>
          </p:nvPr>
        </p:nvSpPr>
        <p:spPr>
          <a:xfrm>
            <a:off x="1177200" y="949525"/>
            <a:ext cx="6862500" cy="573600"/>
          </a:xfrm>
          <a:prstGeom prst="rect">
            <a:avLst/>
          </a:prstGeom>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2400">
                <a:latin typeface="Proxima Nova"/>
                <a:ea typeface="Proxima Nova"/>
                <a:cs typeface="Proxima Nova"/>
                <a:sym typeface="Proxima Nova"/>
              </a:rPr>
              <a:t>Workshop Framework</a:t>
            </a:r>
            <a:endParaRPr sz="2400">
              <a:latin typeface="Proxima Nova"/>
              <a:ea typeface="Proxima Nova"/>
              <a:cs typeface="Proxima Nova"/>
              <a:sym typeface="Proxima Nova"/>
            </a:endParaRPr>
          </a:p>
        </p:txBody>
      </p:sp>
      <p:sp>
        <p:nvSpPr>
          <p:cNvPr id="200" name="Google Shape;200;p28"/>
          <p:cNvSpPr txBox="1">
            <a:spLocks noGrp="1"/>
          </p:cNvSpPr>
          <p:nvPr>
            <p:ph type="ctrTitle"/>
          </p:nvPr>
        </p:nvSpPr>
        <p:spPr>
          <a:xfrm>
            <a:off x="3627000" y="627225"/>
            <a:ext cx="1890000" cy="250800"/>
          </a:xfrm>
          <a:prstGeom prst="rect">
            <a:avLst/>
          </a:prstGeom>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PROJECT QUICKSTART GUIDE</a:t>
            </a:r>
            <a:endParaRPr sz="800" b="0">
              <a:solidFill>
                <a:schemeClr val="dk2"/>
              </a:solidFill>
              <a:latin typeface="Proxima Nova Semibold"/>
              <a:ea typeface="Proxima Nova Semibold"/>
              <a:cs typeface="Proxima Nova Semibold"/>
              <a:sym typeface="Proxima Nova Semibold"/>
            </a:endParaRPr>
          </a:p>
        </p:txBody>
      </p:sp>
      <p:sp>
        <p:nvSpPr>
          <p:cNvPr id="201" name="Google Shape;201;p28"/>
          <p:cNvSpPr/>
          <p:nvPr/>
        </p:nvSpPr>
        <p:spPr>
          <a:xfrm>
            <a:off x="4212000" y="147323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solidFill>
                <a:srgbClr val="B83D04"/>
              </a:solidFill>
            </a:endParaRPr>
          </a:p>
        </p:txBody>
      </p:sp>
      <p:sp>
        <p:nvSpPr>
          <p:cNvPr id="202" name="Google Shape;202;p28"/>
          <p:cNvSpPr/>
          <p:nvPr/>
        </p:nvSpPr>
        <p:spPr>
          <a:xfrm>
            <a:off x="778401" y="2077000"/>
            <a:ext cx="1443900" cy="3582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   CREATE </a:t>
            </a:r>
            <a:endParaRPr sz="1200" b="1">
              <a:latin typeface="Proxima Nova"/>
              <a:ea typeface="Proxima Nova"/>
              <a:cs typeface="Proxima Nova"/>
              <a:sym typeface="Proxima Nova"/>
            </a:endParaRPr>
          </a:p>
        </p:txBody>
      </p:sp>
      <p:sp>
        <p:nvSpPr>
          <p:cNvPr id="203" name="Google Shape;203;p28"/>
          <p:cNvSpPr/>
          <p:nvPr/>
        </p:nvSpPr>
        <p:spPr>
          <a:xfrm>
            <a:off x="295354" y="1957650"/>
            <a:ext cx="640200" cy="618600"/>
          </a:xfrm>
          <a:prstGeom prst="flowChartConnector">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Proxima Nova"/>
                <a:ea typeface="Proxima Nova"/>
                <a:cs typeface="Proxima Nova"/>
                <a:sym typeface="Proxima Nova"/>
              </a:rPr>
              <a:t>1</a:t>
            </a:r>
            <a:endParaRPr sz="2000" b="1">
              <a:latin typeface="Proxima Nova"/>
              <a:ea typeface="Proxima Nova"/>
              <a:cs typeface="Proxima Nova"/>
              <a:sym typeface="Proxima Nova"/>
            </a:endParaRPr>
          </a:p>
        </p:txBody>
      </p:sp>
      <p:sp>
        <p:nvSpPr>
          <p:cNvPr id="204" name="Google Shape;204;p28"/>
          <p:cNvSpPr txBox="1"/>
          <p:nvPr/>
        </p:nvSpPr>
        <p:spPr>
          <a:xfrm>
            <a:off x="2447375" y="2491875"/>
            <a:ext cx="1699200" cy="146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chemeClr val="lt1"/>
                </a:solidFill>
                <a:latin typeface="Proxima Nova"/>
                <a:ea typeface="Proxima Nova"/>
                <a:cs typeface="Proxima Nova"/>
                <a:sym typeface="Proxima Nova"/>
              </a:rPr>
              <a:t>Import your first estimate into Join.</a:t>
            </a:r>
            <a:endParaRPr sz="10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900">
                <a:solidFill>
                  <a:schemeClr val="lt1"/>
                </a:solidFill>
                <a:latin typeface="Proxima Nova"/>
                <a:ea typeface="Proxima Nova"/>
                <a:cs typeface="Proxima Nova"/>
                <a:sym typeface="Proxima Nova"/>
              </a:rPr>
              <a:t>Add a ROM budget.</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900">
                <a:solidFill>
                  <a:schemeClr val="lt1"/>
                </a:solidFill>
                <a:latin typeface="Proxima Nova"/>
                <a:ea typeface="Proxima Nova"/>
                <a:cs typeface="Proxima Nova"/>
                <a:sym typeface="Proxima Nova"/>
              </a:rPr>
              <a:t>Create addition WBS and categories based on company standards.</a:t>
            </a:r>
            <a:endParaRPr sz="900">
              <a:solidFill>
                <a:schemeClr val="lt1"/>
              </a:solidFill>
              <a:latin typeface="Proxima Nova"/>
              <a:ea typeface="Proxima Nova"/>
              <a:cs typeface="Proxima Nova"/>
              <a:sym typeface="Proxima Nova"/>
            </a:endParaRPr>
          </a:p>
          <a:p>
            <a:pPr marL="0" lvl="0" indent="0" algn="l" rtl="0">
              <a:spcBef>
                <a:spcPts val="0"/>
              </a:spcBef>
              <a:spcAft>
                <a:spcPts val="500"/>
              </a:spcAft>
              <a:buClr>
                <a:schemeClr val="dk1"/>
              </a:buClr>
              <a:buSzPts val="1100"/>
              <a:buFont typeface="Arial"/>
              <a:buNone/>
            </a:pPr>
            <a:endParaRPr sz="900">
              <a:solidFill>
                <a:schemeClr val="lt1"/>
              </a:solidFill>
              <a:latin typeface="Proxima Nova"/>
              <a:ea typeface="Proxima Nova"/>
              <a:cs typeface="Proxima Nova"/>
              <a:sym typeface="Proxima Nova"/>
            </a:endParaRPr>
          </a:p>
        </p:txBody>
      </p:sp>
      <p:sp>
        <p:nvSpPr>
          <p:cNvPr id="205" name="Google Shape;205;p28"/>
          <p:cNvSpPr txBox="1"/>
          <p:nvPr/>
        </p:nvSpPr>
        <p:spPr>
          <a:xfrm>
            <a:off x="4302825" y="2491875"/>
            <a:ext cx="1861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Proxima Nova"/>
                <a:ea typeface="Proxima Nova"/>
                <a:cs typeface="Proxima Nova"/>
                <a:sym typeface="Proxima Nova"/>
              </a:rPr>
              <a:t>Build out your change log in Join.</a:t>
            </a:r>
            <a:endParaRPr sz="10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900">
                <a:solidFill>
                  <a:schemeClr val="lt1"/>
                </a:solidFill>
                <a:latin typeface="Proxima Nova"/>
                <a:ea typeface="Proxima Nova"/>
                <a:cs typeface="Proxima Nova"/>
                <a:sym typeface="Proxima Nova"/>
              </a:rPr>
              <a:t>Setup a default Item template.</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900">
                <a:solidFill>
                  <a:schemeClr val="lt1"/>
                </a:solidFill>
                <a:latin typeface="Proxima Nova"/>
                <a:ea typeface="Proxima Nova"/>
                <a:cs typeface="Proxima Nova"/>
                <a:sym typeface="Proxima Nova"/>
              </a:rPr>
              <a:t>Add Items for potential cost changes.</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900">
                <a:solidFill>
                  <a:schemeClr val="lt1"/>
                </a:solidFill>
                <a:latin typeface="Proxima Nova"/>
                <a:ea typeface="Proxima Nova"/>
                <a:cs typeface="Proxima Nova"/>
                <a:sym typeface="Proxima Nova"/>
              </a:rPr>
              <a:t>Check out the Dashboard to see how this project is trending.</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000">
              <a:solidFill>
                <a:schemeClr val="lt1"/>
              </a:solidFill>
              <a:latin typeface="Proxima Nova"/>
              <a:ea typeface="Proxima Nova"/>
              <a:cs typeface="Proxima Nova"/>
              <a:sym typeface="Proxima Nova"/>
            </a:endParaRPr>
          </a:p>
        </p:txBody>
      </p:sp>
      <p:sp>
        <p:nvSpPr>
          <p:cNvPr id="206" name="Google Shape;206;p28"/>
          <p:cNvSpPr/>
          <p:nvPr/>
        </p:nvSpPr>
        <p:spPr>
          <a:xfrm>
            <a:off x="6648575" y="1931925"/>
            <a:ext cx="2228700" cy="683700"/>
          </a:xfrm>
          <a:prstGeom prst="rightArrow">
            <a:avLst>
              <a:gd name="adj1" fmla="val 50000"/>
              <a:gd name="adj2"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    INVITE</a:t>
            </a:r>
            <a:endParaRPr sz="1200" b="1">
              <a:latin typeface="Proxima Nova"/>
              <a:ea typeface="Proxima Nova"/>
              <a:cs typeface="Proxima Nova"/>
              <a:sym typeface="Proxima Nova"/>
            </a:endParaRPr>
          </a:p>
        </p:txBody>
      </p:sp>
      <p:sp>
        <p:nvSpPr>
          <p:cNvPr id="207" name="Google Shape;207;p28"/>
          <p:cNvSpPr/>
          <p:nvPr/>
        </p:nvSpPr>
        <p:spPr>
          <a:xfrm>
            <a:off x="2540275" y="2104425"/>
            <a:ext cx="1723200" cy="338700"/>
          </a:xfrm>
          <a:prstGeom prst="homePlate">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   IMPORT</a:t>
            </a:r>
            <a:endParaRPr sz="1200" b="1">
              <a:latin typeface="Proxima Nova"/>
              <a:ea typeface="Proxima Nova"/>
              <a:cs typeface="Proxima Nova"/>
              <a:sym typeface="Proxima Nova"/>
            </a:endParaRPr>
          </a:p>
        </p:txBody>
      </p:sp>
      <p:sp>
        <p:nvSpPr>
          <p:cNvPr id="208" name="Google Shape;208;p28"/>
          <p:cNvSpPr/>
          <p:nvPr/>
        </p:nvSpPr>
        <p:spPr>
          <a:xfrm>
            <a:off x="4388900" y="2103825"/>
            <a:ext cx="2374200" cy="339900"/>
          </a:xfrm>
          <a:prstGeom prst="chevron">
            <a:avLst>
              <a:gd name="adj" fmla="val 5000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ADD</a:t>
            </a:r>
            <a:endParaRPr sz="1200" b="1">
              <a:latin typeface="Proxima Nova"/>
              <a:ea typeface="Proxima Nova"/>
              <a:cs typeface="Proxima Nova"/>
              <a:sym typeface="Proxima Nova"/>
            </a:endParaRPr>
          </a:p>
        </p:txBody>
      </p:sp>
      <p:sp>
        <p:nvSpPr>
          <p:cNvPr id="209" name="Google Shape;209;p28"/>
          <p:cNvSpPr/>
          <p:nvPr/>
        </p:nvSpPr>
        <p:spPr>
          <a:xfrm>
            <a:off x="2041375" y="1957650"/>
            <a:ext cx="640200" cy="618600"/>
          </a:xfrm>
          <a:prstGeom prst="flowChartConnector">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Proxima Nova"/>
                <a:ea typeface="Proxima Nova"/>
                <a:cs typeface="Proxima Nova"/>
                <a:sym typeface="Proxima Nova"/>
              </a:rPr>
              <a:t>2</a:t>
            </a:r>
            <a:endParaRPr sz="2000" b="1">
              <a:latin typeface="Proxima Nova"/>
              <a:ea typeface="Proxima Nova"/>
              <a:cs typeface="Proxima Nova"/>
              <a:sym typeface="Proxima Nova"/>
            </a:endParaRPr>
          </a:p>
        </p:txBody>
      </p:sp>
      <p:sp>
        <p:nvSpPr>
          <p:cNvPr id="210" name="Google Shape;210;p28"/>
          <p:cNvSpPr txBox="1"/>
          <p:nvPr/>
        </p:nvSpPr>
        <p:spPr>
          <a:xfrm>
            <a:off x="6552875" y="2491875"/>
            <a:ext cx="21159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chemeClr val="lt1"/>
                </a:solidFill>
                <a:latin typeface="Proxima Nova"/>
                <a:ea typeface="Proxima Nova"/>
                <a:cs typeface="Proxima Nova"/>
                <a:sym typeface="Proxima Nova"/>
              </a:rPr>
              <a:t>Invite as many team members as suitable for project needs.</a:t>
            </a:r>
            <a:endParaRPr sz="10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900">
                <a:solidFill>
                  <a:schemeClr val="lt1"/>
                </a:solidFill>
                <a:latin typeface="Proxima Nova"/>
                <a:ea typeface="Proxima Nova"/>
                <a:cs typeface="Proxima Nova"/>
                <a:sym typeface="Proxima Nova"/>
              </a:rPr>
              <a:t>Let the team know whats coming.</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900">
                <a:solidFill>
                  <a:schemeClr val="lt1"/>
                </a:solidFill>
                <a:latin typeface="Proxima Nova"/>
                <a:ea typeface="Proxima Nova"/>
                <a:cs typeface="Proxima Nova"/>
                <a:sym typeface="Proxima Nova"/>
              </a:rPr>
              <a:t>Configure Role permissions.</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900">
                <a:solidFill>
                  <a:schemeClr val="lt1"/>
                </a:solidFill>
                <a:latin typeface="Proxima Nova"/>
                <a:ea typeface="Proxima Nova"/>
                <a:cs typeface="Proxima Nova"/>
                <a:sym typeface="Proxima Nova"/>
              </a:rPr>
              <a:t>Preview what they see </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900">
                <a:solidFill>
                  <a:schemeClr val="lt1"/>
                </a:solidFill>
                <a:latin typeface="Proxima Nova"/>
                <a:ea typeface="Proxima Nova"/>
                <a:cs typeface="Proxima Nova"/>
                <a:sym typeface="Proxima Nova"/>
              </a:rPr>
              <a:t>to ensure it's correct.</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900">
              <a:solidFill>
                <a:schemeClr val="lt1"/>
              </a:solidFill>
              <a:latin typeface="Proxima Nova"/>
              <a:ea typeface="Proxima Nova"/>
              <a:cs typeface="Proxima Nova"/>
              <a:sym typeface="Proxima Nova"/>
            </a:endParaRPr>
          </a:p>
        </p:txBody>
      </p:sp>
      <p:pic>
        <p:nvPicPr>
          <p:cNvPr id="211" name="Google Shape;211;p28"/>
          <p:cNvPicPr preferRelativeResize="0"/>
          <p:nvPr/>
        </p:nvPicPr>
        <p:blipFill>
          <a:blip r:embed="rId4">
            <a:alphaModFix/>
          </a:blip>
          <a:stretch>
            <a:fillRect/>
          </a:stretch>
        </p:blipFill>
        <p:spPr>
          <a:xfrm>
            <a:off x="3373175" y="3540046"/>
            <a:ext cx="1443901" cy="1443932"/>
          </a:xfrm>
          <a:prstGeom prst="rect">
            <a:avLst/>
          </a:prstGeom>
          <a:noFill/>
          <a:ln>
            <a:noFill/>
          </a:ln>
        </p:spPr>
      </p:pic>
      <p:pic>
        <p:nvPicPr>
          <p:cNvPr id="212" name="Google Shape;212;p28"/>
          <p:cNvPicPr preferRelativeResize="0"/>
          <p:nvPr/>
        </p:nvPicPr>
        <p:blipFill>
          <a:blip r:embed="rId5">
            <a:alphaModFix/>
          </a:blip>
          <a:stretch>
            <a:fillRect/>
          </a:stretch>
        </p:blipFill>
        <p:spPr>
          <a:xfrm>
            <a:off x="7663926" y="3235339"/>
            <a:ext cx="1258650" cy="1258650"/>
          </a:xfrm>
          <a:prstGeom prst="rect">
            <a:avLst/>
          </a:prstGeom>
          <a:noFill/>
          <a:ln>
            <a:noFill/>
          </a:ln>
        </p:spPr>
      </p:pic>
      <p:sp>
        <p:nvSpPr>
          <p:cNvPr id="213" name="Google Shape;21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214" name="Google Shape;214;p28"/>
          <p:cNvSpPr txBox="1"/>
          <p:nvPr/>
        </p:nvSpPr>
        <p:spPr>
          <a:xfrm>
            <a:off x="706675" y="2491875"/>
            <a:ext cx="14280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Proxima Nova"/>
                <a:ea typeface="Proxima Nova"/>
                <a:cs typeface="Proxima Nova"/>
                <a:sym typeface="Proxima Nova"/>
              </a:rPr>
              <a:t>Create the project in Join.</a:t>
            </a:r>
            <a:endParaRPr sz="11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900">
                <a:solidFill>
                  <a:schemeClr val="lt1"/>
                </a:solidFill>
                <a:latin typeface="Proxima Nova"/>
                <a:ea typeface="Proxima Nova"/>
                <a:cs typeface="Proxima Nova"/>
                <a:sym typeface="Proxima Nova"/>
              </a:rPr>
              <a:t>Enter project details.</a:t>
            </a: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900">
                <a:solidFill>
                  <a:schemeClr val="lt1"/>
                </a:solidFill>
                <a:latin typeface="Proxima Nova"/>
                <a:ea typeface="Proxima Nova"/>
                <a:cs typeface="Proxima Nova"/>
                <a:sym typeface="Proxima Nova"/>
              </a:rPr>
              <a:t>Edit terminology and units of measure.</a:t>
            </a:r>
            <a:endParaRPr/>
          </a:p>
          <a:p>
            <a:pPr marL="0" lvl="0" indent="0" algn="l" rtl="0">
              <a:spcBef>
                <a:spcPts val="0"/>
              </a:spcBef>
              <a:spcAft>
                <a:spcPts val="0"/>
              </a:spcAft>
              <a:buNone/>
            </a:pPr>
            <a:endParaRPr sz="90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900">
                <a:solidFill>
                  <a:schemeClr val="lt1"/>
                </a:solidFill>
                <a:latin typeface="Proxima Nova"/>
                <a:ea typeface="Proxima Nova"/>
                <a:cs typeface="Proxima Nova"/>
                <a:sym typeface="Proxima Nova"/>
              </a:rPr>
              <a:t>Add project team logos.</a:t>
            </a:r>
            <a:endParaRPr sz="900">
              <a:solidFill>
                <a:schemeClr val="lt1"/>
              </a:solidFill>
              <a:latin typeface="Proxima Nova"/>
              <a:ea typeface="Proxima Nova"/>
              <a:cs typeface="Proxima Nova"/>
              <a:sym typeface="Proxima Nova"/>
            </a:endParaRPr>
          </a:p>
        </p:txBody>
      </p:sp>
      <p:sp>
        <p:nvSpPr>
          <p:cNvPr id="215" name="Google Shape;215;p28"/>
          <p:cNvSpPr txBox="1"/>
          <p:nvPr/>
        </p:nvSpPr>
        <p:spPr>
          <a:xfrm>
            <a:off x="4407675" y="4494000"/>
            <a:ext cx="42633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solidFill>
                  <a:schemeClr val="dk2"/>
                </a:solidFill>
                <a:latin typeface="Proxima Nova"/>
                <a:ea typeface="Proxima Nova"/>
                <a:cs typeface="Proxima Nova"/>
                <a:sym typeface="Proxima Nova"/>
              </a:rPr>
              <a:t>*Workshop is typically completed in 3-4 hours depending on your project complexity</a:t>
            </a:r>
            <a:endParaRPr/>
          </a:p>
        </p:txBody>
      </p:sp>
      <p:sp>
        <p:nvSpPr>
          <p:cNvPr id="216" name="Google Shape;216;p28"/>
          <p:cNvSpPr/>
          <p:nvPr/>
        </p:nvSpPr>
        <p:spPr>
          <a:xfrm>
            <a:off x="3934975" y="1964475"/>
            <a:ext cx="640200" cy="618600"/>
          </a:xfrm>
          <a:prstGeom prst="flowChartConnector">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Proxima Nova"/>
                <a:ea typeface="Proxima Nova"/>
                <a:cs typeface="Proxima Nova"/>
                <a:sym typeface="Proxima Nova"/>
              </a:rPr>
              <a:t>3</a:t>
            </a:r>
            <a:endParaRPr sz="2000" b="1">
              <a:latin typeface="Proxima Nova"/>
              <a:ea typeface="Proxima Nova"/>
              <a:cs typeface="Proxima Nova"/>
              <a:sym typeface="Proxima Nova"/>
            </a:endParaRPr>
          </a:p>
        </p:txBody>
      </p:sp>
      <p:sp>
        <p:nvSpPr>
          <p:cNvPr id="217" name="Google Shape;217;p28"/>
          <p:cNvSpPr/>
          <p:nvPr/>
        </p:nvSpPr>
        <p:spPr>
          <a:xfrm>
            <a:off x="6138225" y="1946800"/>
            <a:ext cx="640200" cy="618600"/>
          </a:xfrm>
          <a:prstGeom prst="flowChartConnector">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Proxima Nova"/>
                <a:ea typeface="Proxima Nova"/>
                <a:cs typeface="Proxima Nova"/>
                <a:sym typeface="Proxima Nova"/>
              </a:rPr>
              <a:t>4</a:t>
            </a:r>
            <a:endParaRPr sz="2000" b="1">
              <a:latin typeface="Proxima Nova"/>
              <a:ea typeface="Proxima Nova"/>
              <a:cs typeface="Proxima Nova"/>
              <a:sym typeface="Proxima Nova"/>
            </a:endParaRPr>
          </a:p>
        </p:txBody>
      </p:sp>
      <p:pic>
        <p:nvPicPr>
          <p:cNvPr id="218" name="Google Shape;218;p28"/>
          <p:cNvPicPr preferRelativeResize="0"/>
          <p:nvPr/>
        </p:nvPicPr>
        <p:blipFill>
          <a:blip r:embed="rId6">
            <a:alphaModFix/>
          </a:blip>
          <a:stretch>
            <a:fillRect/>
          </a:stretch>
        </p:blipFill>
        <p:spPr>
          <a:xfrm flipH="1">
            <a:off x="182425" y="3905256"/>
            <a:ext cx="1118776" cy="11187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9"/>
          <p:cNvPicPr preferRelativeResize="0"/>
          <p:nvPr/>
        </p:nvPicPr>
        <p:blipFill rotWithShape="1">
          <a:blip r:embed="rId3">
            <a:alphaModFix/>
          </a:blip>
          <a:srcRect l="33361" t="2032" r="27613" b="6005"/>
          <a:stretch/>
        </p:blipFill>
        <p:spPr>
          <a:xfrm>
            <a:off x="5868000" y="5100"/>
            <a:ext cx="3276000" cy="5143501"/>
          </a:xfrm>
          <a:prstGeom prst="rect">
            <a:avLst/>
          </a:prstGeom>
          <a:noFill/>
          <a:ln>
            <a:noFill/>
          </a:ln>
        </p:spPr>
      </p:pic>
      <p:sp>
        <p:nvSpPr>
          <p:cNvPr id="224" name="Google Shape;224;p29"/>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29">
            <a:hlinkClick r:id="rId4"/>
          </p:cNvPr>
          <p:cNvPicPr preferRelativeResize="0"/>
          <p:nvPr/>
        </p:nvPicPr>
        <p:blipFill rotWithShape="1">
          <a:blip r:embed="rId5">
            <a:alphaModFix/>
          </a:blip>
          <a:srcRect l="99" r="109"/>
          <a:stretch/>
        </p:blipFill>
        <p:spPr>
          <a:xfrm>
            <a:off x="3394250" y="338075"/>
            <a:ext cx="5274561" cy="4460101"/>
          </a:xfrm>
          <a:prstGeom prst="rect">
            <a:avLst/>
          </a:prstGeom>
          <a:noFill/>
          <a:ln>
            <a:noFill/>
          </a:ln>
        </p:spPr>
      </p:pic>
      <p:sp>
        <p:nvSpPr>
          <p:cNvPr id="227" name="Google Shape;22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228" name="Google Shape;228;p29"/>
          <p:cNvSpPr txBox="1">
            <a:spLocks noGrp="1"/>
          </p:cNvSpPr>
          <p:nvPr>
            <p:ph type="ctrTitle"/>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LET’S GET BUSY</a:t>
            </a:r>
            <a:endParaRPr sz="800" b="0">
              <a:solidFill>
                <a:schemeClr val="dk2"/>
              </a:solidFill>
              <a:latin typeface="Proxima Nova Semibold"/>
              <a:ea typeface="Proxima Nova Semibold"/>
              <a:cs typeface="Proxima Nova Semibold"/>
              <a:sym typeface="Proxima Nova Semibold"/>
            </a:endParaRPr>
          </a:p>
        </p:txBody>
      </p:sp>
      <p:pic>
        <p:nvPicPr>
          <p:cNvPr id="229" name="Google Shape;229;p29"/>
          <p:cNvPicPr preferRelativeResize="0"/>
          <p:nvPr/>
        </p:nvPicPr>
        <p:blipFill>
          <a:blip r:embed="rId6">
            <a:alphaModFix/>
          </a:blip>
          <a:stretch>
            <a:fillRect/>
          </a:stretch>
        </p:blipFill>
        <p:spPr>
          <a:xfrm>
            <a:off x="8114955" y="4314000"/>
            <a:ext cx="519690" cy="368401"/>
          </a:xfrm>
          <a:prstGeom prst="rect">
            <a:avLst/>
          </a:prstGeom>
          <a:noFill/>
          <a:ln>
            <a:noFill/>
          </a:ln>
        </p:spPr>
      </p:pic>
      <p:sp>
        <p:nvSpPr>
          <p:cNvPr id="230" name="Google Shape;230;p29"/>
          <p:cNvSpPr txBox="1">
            <a:spLocks noGrp="1"/>
          </p:cNvSpPr>
          <p:nvPr>
            <p:ph type="ctrTitle"/>
          </p:nvPr>
        </p:nvSpPr>
        <p:spPr>
          <a:xfrm>
            <a:off x="948600" y="1272225"/>
            <a:ext cx="26412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latin typeface="Proxima Nova"/>
                <a:ea typeface="Proxima Nova"/>
                <a:cs typeface="Proxima Nova"/>
                <a:sym typeface="Proxima Nova"/>
              </a:rPr>
              <a:t>Let’s This Project Started</a:t>
            </a:r>
            <a:endParaRPr sz="2400">
              <a:latin typeface="Proxima Nova"/>
              <a:ea typeface="Proxima Nova"/>
              <a:cs typeface="Proxima Nova"/>
              <a:sym typeface="Proxima Nova"/>
            </a:endParaRPr>
          </a:p>
        </p:txBody>
      </p:sp>
      <p:sp>
        <p:nvSpPr>
          <p:cNvPr id="231" name="Google Shape;231;p29"/>
          <p:cNvSpPr/>
          <p:nvPr/>
        </p:nvSpPr>
        <p:spPr>
          <a:xfrm>
            <a:off x="948600" y="2032275"/>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solidFill>
                <a:srgbClr val="B83D04"/>
              </a:solidFill>
            </a:endParaRPr>
          </a:p>
        </p:txBody>
      </p:sp>
    </p:spTree>
  </p:cSld>
  <p:clrMapOvr>
    <a:masterClrMapping/>
  </p:clrMapOvr>
</p:sld>
</file>

<file path=ppt/theme/theme1.xml><?xml version="1.0" encoding="utf-8"?>
<a:theme xmlns:a="http://schemas.openxmlformats.org/drawingml/2006/main" name="TIODJ Slides">
  <a:themeElements>
    <a:clrScheme name="Simple Dark">
      <a:dk1>
        <a:srgbClr val="FFFFFF"/>
      </a:dk1>
      <a:lt1>
        <a:srgbClr val="000000"/>
      </a:lt1>
      <a:dk2>
        <a:srgbClr val="4E4E4E"/>
      </a:dk2>
      <a:lt2>
        <a:srgbClr val="E7EAEF"/>
      </a:lt2>
      <a:accent1>
        <a:srgbClr val="EBE8DC"/>
      </a:accent1>
      <a:accent2>
        <a:srgbClr val="292B6F"/>
      </a:accent2>
      <a:accent3>
        <a:srgbClr val="9FC3E0"/>
      </a:accent3>
      <a:accent4>
        <a:srgbClr val="B3DAC6"/>
      </a:accent4>
      <a:accent5>
        <a:srgbClr val="F6B901"/>
      </a:accent5>
      <a:accent6>
        <a:srgbClr val="ED8351"/>
      </a:accent6>
      <a:hlink>
        <a:srgbClr val="651449"/>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1834</Words>
  <Application>Microsoft Office PowerPoint</Application>
  <PresentationFormat>On-screen Show (16:9)</PresentationFormat>
  <Paragraphs>172</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Proxima Nova Semibold</vt:lpstr>
      <vt:lpstr>Roboto</vt:lpstr>
      <vt:lpstr>Arial</vt:lpstr>
      <vt:lpstr>Lato</vt:lpstr>
      <vt:lpstr>Proxima Nova</vt:lpstr>
      <vt:lpstr>Lato Light</vt:lpstr>
      <vt:lpstr>Source Serif Pro SemiBold</vt:lpstr>
      <vt:lpstr>Public Sans</vt:lpstr>
      <vt:lpstr>DM Serif Display</vt:lpstr>
      <vt:lpstr>TIODJ Slides</vt:lpstr>
      <vt:lpstr>[Project Name]</vt:lpstr>
      <vt:lpstr>Using This Resource</vt:lpstr>
      <vt:lpstr>Workshop Agenda</vt:lpstr>
      <vt:lpstr>Project Team</vt:lpstr>
      <vt:lpstr>Your Join Team</vt:lpstr>
      <vt:lpstr>PowerPoint Presentation</vt:lpstr>
      <vt:lpstr>JOIN REFRESHER</vt:lpstr>
      <vt:lpstr>Workshop Framework</vt:lpstr>
      <vt:lpstr>LET’S GET BUSY</vt:lpstr>
      <vt:lpstr>Project Setup</vt:lpstr>
      <vt:lpstr>Upload Your Estimate</vt:lpstr>
      <vt:lpstr>Build Your  Change Log</vt:lpstr>
      <vt:lpstr>Collaborate with your Project Team</vt:lpstr>
      <vt:lpstr>Where to go for Help</vt:lpstr>
      <vt:lpstr>Join’s Keys to Project Success </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Name]</dc:title>
  <dc:creator>Omar Sheikh</dc:creator>
  <cp:lastModifiedBy>Omar Sheikh</cp:lastModifiedBy>
  <cp:revision>1</cp:revision>
  <dcterms:modified xsi:type="dcterms:W3CDTF">2021-11-04T18:20:22Z</dcterms:modified>
</cp:coreProperties>
</file>