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DM Serif Display" panose="020B0604020202020204" charset="0"/>
      <p:regular r:id="rId22"/>
      <p:italic r:id="rId23"/>
    </p:embeddedFont>
    <p:embeddedFont>
      <p:font typeface="Lato" panose="020F0502020204030203" pitchFamily="34" charset="0"/>
      <p:regular r:id="rId24"/>
      <p:bold r:id="rId25"/>
      <p:italic r:id="rId26"/>
      <p:boldItalic r:id="rId27"/>
    </p:embeddedFont>
    <p:embeddedFont>
      <p:font typeface="Proxima Nova" panose="020B0604020202020204" charset="0"/>
      <p:regular r:id="rId28"/>
      <p:bold r:id="rId29"/>
      <p:italic r:id="rId30"/>
      <p:boldItalic r:id="rId31"/>
    </p:embeddedFont>
    <p:embeddedFont>
      <p:font typeface="Public Sans" panose="020B0604020202020204" charset="0"/>
      <p:regular r:id="rId32"/>
      <p:bold r:id="rId33"/>
      <p:italic r:id="rId34"/>
      <p:boldItalic r:id="rId35"/>
    </p:embeddedFont>
    <p:embeddedFont>
      <p:font typeface="Source Serif Pro SemiBold" panose="02040703050405020204"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640">
          <p15:clr>
            <a:srgbClr val="9AA0A6"/>
          </p15:clr>
        </p15:guide>
        <p15:guide id="2" pos="2977">
          <p15:clr>
            <a:srgbClr val="9AA0A6"/>
          </p15:clr>
        </p15:guide>
        <p15:guide id="3" orient="horz" pos="162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kyRnH/LVk6L3GMCGM2ai9cbMN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DA1DAA-957F-4DD9-8A75-2D3A2D28C8D2}">
  <a:tblStyle styleId="{E1DA1DAA-957F-4DD9-8A75-2D3A2D28C8D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74" y="62"/>
      </p:cViewPr>
      <p:guideLst>
        <p:guide pos="2640"/>
        <p:guide pos="2977"/>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0"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ar Sheikh" userId="8cebe8f029fea0f1" providerId="LiveId" clId="{258A1EEE-92FE-4D3B-AA1B-128BC118C251}"/>
    <pc:docChg chg="custSel modSld">
      <pc:chgData name="Omar Sheikh" userId="8cebe8f029fea0f1" providerId="LiveId" clId="{258A1EEE-92FE-4D3B-AA1B-128BC118C251}" dt="2021-11-04T18:22:48.795" v="2" actId="478"/>
      <pc:docMkLst>
        <pc:docMk/>
      </pc:docMkLst>
      <pc:sldChg chg="addSp delSp modSp mod">
        <pc:chgData name="Omar Sheikh" userId="8cebe8f029fea0f1" providerId="LiveId" clId="{258A1EEE-92FE-4D3B-AA1B-128BC118C251}" dt="2021-11-04T18:22:48.795" v="2" actId="478"/>
        <pc:sldMkLst>
          <pc:docMk/>
          <pc:sldMk cId="0" sldId="256"/>
        </pc:sldMkLst>
        <pc:graphicFrameChg chg="add del mod">
          <ac:chgData name="Omar Sheikh" userId="8cebe8f029fea0f1" providerId="LiveId" clId="{258A1EEE-92FE-4D3B-AA1B-128BC118C251}" dt="2021-11-04T18:22:48.795" v="2" actId="478"/>
          <ac:graphicFrameMkLst>
            <pc:docMk/>
            <pc:sldMk cId="0" sldId="256"/>
            <ac:graphicFrameMk id="2" creationId="{3C4C0152-83C5-45E1-965D-E2B2A060A2A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Standard cover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Got a lot of Join Champions? Remove the image, if needed, to fit them all in.</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It is important everyone is aware of the Join team and their various roles and responsibilities</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Remove or update project types as necessary</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Update your project names accordingly and adjust the dates and lines to meet your anticipated schedule. This isn’t designed to be set in stone with concrete dates but act as a guide so people know what is next</a:t>
            </a: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Remove or update project types as necessary</a:t>
            </a:r>
            <a:endParaRPr i="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When you share this plan with your team, this slide can be removed.</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1100"/>
              <a:buNone/>
            </a:pPr>
            <a:r>
              <a:rPr lang="en" i="1">
                <a:solidFill>
                  <a:schemeClr val="dk1"/>
                </a:solidFill>
              </a:rPr>
              <a:t>The “Today’s Agenda” slide is meant to be used for your office or company-wide rollout presentation. Topics include</a:t>
            </a:r>
            <a:endParaRPr i="1">
              <a:solidFill>
                <a:schemeClr val="dk1"/>
              </a:solidFill>
            </a:endParaRPr>
          </a:p>
          <a:p>
            <a:pPr marL="457200" lvl="0" indent="-298450" algn="l" rtl="0">
              <a:lnSpc>
                <a:spcPct val="100000"/>
              </a:lnSpc>
              <a:spcBef>
                <a:spcPts val="0"/>
              </a:spcBef>
              <a:spcAft>
                <a:spcPts val="0"/>
              </a:spcAft>
              <a:buClr>
                <a:schemeClr val="dk1"/>
              </a:buClr>
              <a:buSzPts val="1100"/>
              <a:buFont typeface="Arial"/>
              <a:buAutoNum type="arabicPeriod"/>
            </a:pPr>
            <a:r>
              <a:rPr lang="en" i="1">
                <a:solidFill>
                  <a:schemeClr val="dk1"/>
                </a:solidFill>
              </a:rPr>
              <a:t>Join Overview: What is Join and why are we using it?</a:t>
            </a:r>
            <a:endParaRPr i="1">
              <a:solidFill>
                <a:schemeClr val="dk1"/>
              </a:solidFill>
            </a:endParaRPr>
          </a:p>
          <a:p>
            <a:pPr marL="457200" lvl="0" indent="-298450" algn="l" rtl="0">
              <a:lnSpc>
                <a:spcPct val="100000"/>
              </a:lnSpc>
              <a:spcBef>
                <a:spcPts val="0"/>
              </a:spcBef>
              <a:spcAft>
                <a:spcPts val="0"/>
              </a:spcAft>
              <a:buClr>
                <a:schemeClr val="dk1"/>
              </a:buClr>
              <a:buSzPts val="1100"/>
              <a:buFont typeface="Arial"/>
              <a:buAutoNum type="arabicPeriod"/>
            </a:pPr>
            <a:r>
              <a:rPr lang="en" i="1">
                <a:solidFill>
                  <a:schemeClr val="dk1"/>
                </a:solidFill>
              </a:rPr>
              <a:t>Onboarding with Join: </a:t>
            </a:r>
            <a:endParaRPr i="1">
              <a:solidFill>
                <a:schemeClr val="dk1"/>
              </a:solidFill>
            </a:endParaRPr>
          </a:p>
          <a:p>
            <a:pPr marL="457200" lvl="0" indent="-298450" algn="l" rtl="0">
              <a:lnSpc>
                <a:spcPct val="100000"/>
              </a:lnSpc>
              <a:spcBef>
                <a:spcPts val="0"/>
              </a:spcBef>
              <a:spcAft>
                <a:spcPts val="0"/>
              </a:spcAft>
              <a:buClr>
                <a:schemeClr val="dk1"/>
              </a:buClr>
              <a:buSzPts val="1100"/>
              <a:buFont typeface="Arial"/>
              <a:buAutoNum type="arabicPeriod"/>
            </a:pPr>
            <a:r>
              <a:rPr lang="en" i="1">
                <a:solidFill>
                  <a:schemeClr val="dk1"/>
                </a:solidFill>
              </a:rPr>
              <a:t>Your Join Champions</a:t>
            </a:r>
            <a:endParaRPr i="1">
              <a:solidFill>
                <a:schemeClr val="dk1"/>
              </a:solidFill>
            </a:endParaRPr>
          </a:p>
          <a:p>
            <a:pPr marL="457200" lvl="0" indent="-298450" algn="l" rtl="0">
              <a:lnSpc>
                <a:spcPct val="100000"/>
              </a:lnSpc>
              <a:spcBef>
                <a:spcPts val="0"/>
              </a:spcBef>
              <a:spcAft>
                <a:spcPts val="0"/>
              </a:spcAft>
              <a:buClr>
                <a:schemeClr val="dk1"/>
              </a:buClr>
              <a:buSzPts val="1100"/>
              <a:buFont typeface="Arial"/>
              <a:buAutoNum type="arabicPeriod"/>
            </a:pPr>
            <a:r>
              <a:rPr lang="en" i="1">
                <a:solidFill>
                  <a:schemeClr val="dk1"/>
                </a:solidFill>
              </a:rPr>
              <a:t>Initial Rollout Plan</a:t>
            </a:r>
            <a:endParaRPr i="1">
              <a:solidFill>
                <a:schemeClr val="dk1"/>
              </a:solidFill>
            </a:endParaRPr>
          </a:p>
          <a:p>
            <a:pPr marL="457200" lvl="0" indent="-298450" algn="l" rtl="0">
              <a:lnSpc>
                <a:spcPct val="100000"/>
              </a:lnSpc>
              <a:spcBef>
                <a:spcPts val="0"/>
              </a:spcBef>
              <a:spcAft>
                <a:spcPts val="0"/>
              </a:spcAft>
              <a:buClr>
                <a:schemeClr val="dk1"/>
              </a:buClr>
              <a:buSzPts val="1100"/>
              <a:buFont typeface="Arial"/>
              <a:buAutoNum type="arabicPeriod"/>
            </a:pPr>
            <a:r>
              <a:rPr lang="en" i="1">
                <a:solidFill>
                  <a:schemeClr val="dk1"/>
                </a:solidFill>
              </a:rPr>
              <a:t>Communication Plan</a:t>
            </a:r>
            <a:endParaRPr i="1">
              <a:solidFill>
                <a:schemeClr val="dk1"/>
              </a:solidFill>
            </a:endParaRPr>
          </a:p>
          <a:p>
            <a:pPr marL="457200" lvl="0" indent="-298450" algn="l" rtl="0">
              <a:lnSpc>
                <a:spcPct val="100000"/>
              </a:lnSpc>
              <a:spcBef>
                <a:spcPts val="0"/>
              </a:spcBef>
              <a:spcAft>
                <a:spcPts val="0"/>
              </a:spcAft>
              <a:buClr>
                <a:schemeClr val="dk1"/>
              </a:buClr>
              <a:buSzPts val="1100"/>
              <a:buFont typeface="Arial"/>
              <a:buAutoNum type="arabicPeriod"/>
            </a:pPr>
            <a:r>
              <a:rPr lang="en" i="1">
                <a:solidFill>
                  <a:schemeClr val="dk1"/>
                </a:solidFill>
              </a:rPr>
              <a:t>Join’s Keys to Success</a:t>
            </a:r>
            <a:endParaRPr sz="400" i="1">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i="1">
                <a:solidFill>
                  <a:schemeClr val="dk1"/>
                </a:solidFill>
              </a:rPr>
              <a:t>This slide is designed to be customized by your company in order to fit your unique Desired Outcomes and Business Opportunities. You can copy and paste these directly from your Kickoff meeting</a:t>
            </a:r>
            <a:endParaRPr i="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Remind people you’ve already started this journey, more than likely you’re already in phase 3 or 4 by the time they’re seeing this</a:t>
            </a: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Font typeface="DM Serif Display"/>
              <a:buNone/>
              <a:defRPr sz="5200">
                <a:solidFill>
                  <a:schemeClr val="lt1"/>
                </a:solidFill>
                <a:latin typeface="DM Serif Display"/>
                <a:ea typeface="DM Serif Display"/>
                <a:cs typeface="DM Serif Display"/>
                <a:sym typeface="DM Serif Display"/>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Lato"/>
              <a:buNone/>
              <a:defRPr sz="2800">
                <a:latin typeface="Lato"/>
                <a:ea typeface="Lato"/>
                <a:cs typeface="Lato"/>
                <a:sym typeface="Lato"/>
              </a:defRPr>
            </a:lvl1pPr>
            <a:lvl2pPr lvl="1" algn="ctr">
              <a:lnSpc>
                <a:spcPct val="100000"/>
              </a:lnSpc>
              <a:spcBef>
                <a:spcPts val="0"/>
              </a:spcBef>
              <a:spcAft>
                <a:spcPts val="0"/>
              </a:spcAft>
              <a:buSzPts val="2800"/>
              <a:buFont typeface="Lato"/>
              <a:buNone/>
              <a:defRPr sz="2800">
                <a:latin typeface="Lato"/>
                <a:ea typeface="Lato"/>
                <a:cs typeface="Lato"/>
                <a:sym typeface="Lato"/>
              </a:defRPr>
            </a:lvl2pPr>
            <a:lvl3pPr lvl="2" algn="ctr">
              <a:lnSpc>
                <a:spcPct val="100000"/>
              </a:lnSpc>
              <a:spcBef>
                <a:spcPts val="0"/>
              </a:spcBef>
              <a:spcAft>
                <a:spcPts val="0"/>
              </a:spcAft>
              <a:buSzPts val="2800"/>
              <a:buFont typeface="Lato"/>
              <a:buNone/>
              <a:defRPr sz="2800">
                <a:latin typeface="Lato"/>
                <a:ea typeface="Lato"/>
                <a:cs typeface="Lato"/>
                <a:sym typeface="Lato"/>
              </a:defRPr>
            </a:lvl3pPr>
            <a:lvl4pPr lvl="3" algn="ctr">
              <a:lnSpc>
                <a:spcPct val="100000"/>
              </a:lnSpc>
              <a:spcBef>
                <a:spcPts val="0"/>
              </a:spcBef>
              <a:spcAft>
                <a:spcPts val="0"/>
              </a:spcAft>
              <a:buSzPts val="2800"/>
              <a:buFont typeface="Lato"/>
              <a:buNone/>
              <a:defRPr sz="2800">
                <a:latin typeface="Lato"/>
                <a:ea typeface="Lato"/>
                <a:cs typeface="Lato"/>
                <a:sym typeface="Lato"/>
              </a:defRPr>
            </a:lvl4pPr>
            <a:lvl5pPr lvl="4" algn="ctr">
              <a:lnSpc>
                <a:spcPct val="100000"/>
              </a:lnSpc>
              <a:spcBef>
                <a:spcPts val="0"/>
              </a:spcBef>
              <a:spcAft>
                <a:spcPts val="0"/>
              </a:spcAft>
              <a:buSzPts val="2800"/>
              <a:buFont typeface="Lato"/>
              <a:buNone/>
              <a:defRPr sz="2800">
                <a:latin typeface="Lato"/>
                <a:ea typeface="Lato"/>
                <a:cs typeface="Lato"/>
                <a:sym typeface="Lato"/>
              </a:defRPr>
            </a:lvl5pPr>
            <a:lvl6pPr lvl="5" algn="ctr">
              <a:lnSpc>
                <a:spcPct val="100000"/>
              </a:lnSpc>
              <a:spcBef>
                <a:spcPts val="0"/>
              </a:spcBef>
              <a:spcAft>
                <a:spcPts val="0"/>
              </a:spcAft>
              <a:buSzPts val="2800"/>
              <a:buFont typeface="Lato"/>
              <a:buNone/>
              <a:defRPr sz="2800">
                <a:latin typeface="Lato"/>
                <a:ea typeface="Lato"/>
                <a:cs typeface="Lato"/>
                <a:sym typeface="Lato"/>
              </a:defRPr>
            </a:lvl6pPr>
            <a:lvl7pPr lvl="6" algn="ctr">
              <a:lnSpc>
                <a:spcPct val="100000"/>
              </a:lnSpc>
              <a:spcBef>
                <a:spcPts val="0"/>
              </a:spcBef>
              <a:spcAft>
                <a:spcPts val="0"/>
              </a:spcAft>
              <a:buSzPts val="2800"/>
              <a:buFont typeface="Lato"/>
              <a:buNone/>
              <a:defRPr sz="2800">
                <a:latin typeface="Lato"/>
                <a:ea typeface="Lato"/>
                <a:cs typeface="Lato"/>
                <a:sym typeface="Lato"/>
              </a:defRPr>
            </a:lvl7pPr>
            <a:lvl8pPr lvl="7" algn="ctr">
              <a:lnSpc>
                <a:spcPct val="100000"/>
              </a:lnSpc>
              <a:spcBef>
                <a:spcPts val="0"/>
              </a:spcBef>
              <a:spcAft>
                <a:spcPts val="0"/>
              </a:spcAft>
              <a:buSzPts val="2800"/>
              <a:buFont typeface="Lato"/>
              <a:buNone/>
              <a:defRPr sz="2800">
                <a:latin typeface="Lato"/>
                <a:ea typeface="Lato"/>
                <a:cs typeface="Lato"/>
                <a:sym typeface="Lato"/>
              </a:defRPr>
            </a:lvl8pPr>
            <a:lvl9pPr lvl="8" algn="ctr">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
        <p:nvSpPr>
          <p:cNvPr id="12" name="Google Shape;1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3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3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6" name="Google Shape;4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 1">
  <p:cSld name="CUSTOM_1">
    <p:bg>
      <p:bgPr>
        <a:solidFill>
          <a:srgbClr val="000000"/>
        </a:solidFill>
        <a:effectLst/>
      </p:bgPr>
    </p:bg>
    <p:spTree>
      <p:nvGrpSpPr>
        <p:cNvPr id="1" name="Shape 49"/>
        <p:cNvGrpSpPr/>
        <p:nvPr/>
      </p:nvGrpSpPr>
      <p:grpSpPr>
        <a:xfrm>
          <a:off x="0" y="0"/>
          <a:ext cx="0" cy="0"/>
          <a:chOff x="0" y="0"/>
          <a:chExt cx="0" cy="0"/>
        </a:xfrm>
      </p:grpSpPr>
      <p:pic>
        <p:nvPicPr>
          <p:cNvPr id="50" name="Google Shape;50;p32"/>
          <p:cNvPicPr preferRelativeResize="0"/>
          <p:nvPr/>
        </p:nvPicPr>
        <p:blipFill rotWithShape="1">
          <a:blip r:embed="rId2">
            <a:alphaModFix/>
          </a:blip>
          <a:srcRect/>
          <a:stretch/>
        </p:blipFill>
        <p:spPr>
          <a:xfrm>
            <a:off x="0" y="700275"/>
            <a:ext cx="4476825" cy="3105150"/>
          </a:xfrm>
          <a:prstGeom prst="rect">
            <a:avLst/>
          </a:prstGeom>
          <a:noFill/>
          <a:ln>
            <a:noFill/>
          </a:ln>
        </p:spPr>
      </p:pic>
      <p:sp>
        <p:nvSpPr>
          <p:cNvPr id="51" name="Google Shape;51;p32"/>
          <p:cNvSpPr txBox="1"/>
          <p:nvPr/>
        </p:nvSpPr>
        <p:spPr>
          <a:xfrm>
            <a:off x="979975" y="3684600"/>
            <a:ext cx="5961000" cy="6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FFFFFF"/>
                </a:solidFill>
                <a:latin typeface="Lato"/>
                <a:ea typeface="Lato"/>
                <a:cs typeface="Lato"/>
                <a:sym typeface="Lato"/>
              </a:rPr>
              <a:t>Cost Informing Design</a:t>
            </a:r>
            <a:endParaRPr sz="3000" b="0" i="0" u="none" strike="noStrike" cap="none">
              <a:solidFill>
                <a:srgbClr val="FFFFFF"/>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3">
  <p:cSld name="MAIN_POINT_1_1">
    <p:spTree>
      <p:nvGrpSpPr>
        <p:cNvPr id="1" name="Shape 52"/>
        <p:cNvGrpSpPr/>
        <p:nvPr/>
      </p:nvGrpSpPr>
      <p:grpSpPr>
        <a:xfrm>
          <a:off x="0" y="0"/>
          <a:ext cx="0" cy="0"/>
          <a:chOff x="0" y="0"/>
          <a:chExt cx="0" cy="0"/>
        </a:xfrm>
      </p:grpSpPr>
      <p:pic>
        <p:nvPicPr>
          <p:cNvPr id="53" name="Google Shape;53;p33"/>
          <p:cNvPicPr preferRelativeResize="0"/>
          <p:nvPr/>
        </p:nvPicPr>
        <p:blipFill rotWithShape="1">
          <a:blip r:embed="rId2">
            <a:alphaModFix/>
          </a:blip>
          <a:srcRect/>
          <a:stretch/>
        </p:blipFill>
        <p:spPr>
          <a:xfrm>
            <a:off x="-2361228" y="488312"/>
            <a:ext cx="6935942" cy="4090800"/>
          </a:xfrm>
          <a:prstGeom prst="rect">
            <a:avLst/>
          </a:prstGeom>
          <a:noFill/>
          <a:ln>
            <a:noFill/>
          </a:ln>
        </p:spPr>
      </p:pic>
      <p:sp>
        <p:nvSpPr>
          <p:cNvPr id="54" name="Google Shape;54;p33"/>
          <p:cNvSpPr txBox="1">
            <a:spLocks noGrp="1"/>
          </p:cNvSpPr>
          <p:nvPr>
            <p:ph type="title"/>
          </p:nvPr>
        </p:nvSpPr>
        <p:spPr>
          <a:xfrm>
            <a:off x="2395250" y="578953"/>
            <a:ext cx="4722900" cy="40908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3000"/>
              <a:buNone/>
              <a:defRPr sz="3000"/>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a:endParaRPr/>
          </a:p>
        </p:txBody>
      </p:sp>
      <p:sp>
        <p:nvSpPr>
          <p:cNvPr id="55" name="Google Shape;55;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concrete tangram">
  <p:cSld name="SECTION_HEADER_3">
    <p:spTree>
      <p:nvGrpSpPr>
        <p:cNvPr id="1" name="Shape 56"/>
        <p:cNvGrpSpPr/>
        <p:nvPr/>
      </p:nvGrpSpPr>
      <p:grpSpPr>
        <a:xfrm>
          <a:off x="0" y="0"/>
          <a:ext cx="0" cy="0"/>
          <a:chOff x="0" y="0"/>
          <a:chExt cx="0" cy="0"/>
        </a:xfrm>
      </p:grpSpPr>
      <p:pic>
        <p:nvPicPr>
          <p:cNvPr id="57" name="Google Shape;57;p34"/>
          <p:cNvPicPr preferRelativeResize="0"/>
          <p:nvPr/>
        </p:nvPicPr>
        <p:blipFill rotWithShape="1">
          <a:blip r:embed="rId2">
            <a:alphaModFix/>
          </a:blip>
          <a:srcRect/>
          <a:stretch/>
        </p:blipFill>
        <p:spPr>
          <a:xfrm>
            <a:off x="0" y="0"/>
            <a:ext cx="9144001" cy="5141882"/>
          </a:xfrm>
          <a:prstGeom prst="rect">
            <a:avLst/>
          </a:prstGeom>
          <a:noFill/>
          <a:ln>
            <a:noFill/>
          </a:ln>
        </p:spPr>
      </p:pic>
      <p:sp>
        <p:nvSpPr>
          <p:cNvPr id="58" name="Google Shape;58;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59" name="Google Shape;5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night tangram">
  <p:cSld name="SECTION_HEADER_4">
    <p:spTree>
      <p:nvGrpSpPr>
        <p:cNvPr id="1" name="Shape 60"/>
        <p:cNvGrpSpPr/>
        <p:nvPr/>
      </p:nvGrpSpPr>
      <p:grpSpPr>
        <a:xfrm>
          <a:off x="0" y="0"/>
          <a:ext cx="0" cy="0"/>
          <a:chOff x="0" y="0"/>
          <a:chExt cx="0" cy="0"/>
        </a:xfrm>
      </p:grpSpPr>
      <p:pic>
        <p:nvPicPr>
          <p:cNvPr id="61" name="Google Shape;61;p35"/>
          <p:cNvPicPr preferRelativeResize="0"/>
          <p:nvPr/>
        </p:nvPicPr>
        <p:blipFill rotWithShape="1">
          <a:blip r:embed="rId2">
            <a:alphaModFix/>
          </a:blip>
          <a:srcRect/>
          <a:stretch/>
        </p:blipFill>
        <p:spPr>
          <a:xfrm>
            <a:off x="0" y="0"/>
            <a:ext cx="9146879" cy="5143500"/>
          </a:xfrm>
          <a:prstGeom prst="rect">
            <a:avLst/>
          </a:prstGeom>
          <a:noFill/>
          <a:ln>
            <a:noFill/>
          </a:ln>
        </p:spPr>
      </p:pic>
      <p:sp>
        <p:nvSpPr>
          <p:cNvPr id="62" name="Google Shape;62;p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63" name="Google Shape;6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wood tangram">
  <p:cSld name="SECTION_HEADER_1">
    <p:spTree>
      <p:nvGrpSpPr>
        <p:cNvPr id="1" name="Shape 64"/>
        <p:cNvGrpSpPr/>
        <p:nvPr/>
      </p:nvGrpSpPr>
      <p:grpSpPr>
        <a:xfrm>
          <a:off x="0" y="0"/>
          <a:ext cx="0" cy="0"/>
          <a:chOff x="0" y="0"/>
          <a:chExt cx="0" cy="0"/>
        </a:xfrm>
      </p:grpSpPr>
      <p:pic>
        <p:nvPicPr>
          <p:cNvPr id="65" name="Google Shape;65;p36"/>
          <p:cNvPicPr preferRelativeResize="0"/>
          <p:nvPr/>
        </p:nvPicPr>
        <p:blipFill rotWithShape="1">
          <a:blip r:embed="rId2">
            <a:alphaModFix/>
          </a:blip>
          <a:srcRect/>
          <a:stretch/>
        </p:blipFill>
        <p:spPr>
          <a:xfrm>
            <a:off x="0" y="0"/>
            <a:ext cx="9144001" cy="5141882"/>
          </a:xfrm>
          <a:prstGeom prst="rect">
            <a:avLst/>
          </a:prstGeom>
          <a:noFill/>
          <a:ln>
            <a:noFill/>
          </a:ln>
        </p:spPr>
      </p:pic>
      <p:sp>
        <p:nvSpPr>
          <p:cNvPr id="66" name="Google Shape;66;p3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67" name="Google Shape;67;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color tangram">
  <p:cSld name="SECTION_HEADER_2">
    <p:spTree>
      <p:nvGrpSpPr>
        <p:cNvPr id="1" name="Shape 68"/>
        <p:cNvGrpSpPr/>
        <p:nvPr/>
      </p:nvGrpSpPr>
      <p:grpSpPr>
        <a:xfrm>
          <a:off x="0" y="0"/>
          <a:ext cx="0" cy="0"/>
          <a:chOff x="0" y="0"/>
          <a:chExt cx="0" cy="0"/>
        </a:xfrm>
      </p:grpSpPr>
      <p:pic>
        <p:nvPicPr>
          <p:cNvPr id="69" name="Google Shape;69;p37"/>
          <p:cNvPicPr preferRelativeResize="0"/>
          <p:nvPr/>
        </p:nvPicPr>
        <p:blipFill rotWithShape="1">
          <a:blip r:embed="rId2">
            <a:alphaModFix/>
          </a:blip>
          <a:srcRect/>
          <a:stretch/>
        </p:blipFill>
        <p:spPr>
          <a:xfrm>
            <a:off x="0" y="0"/>
            <a:ext cx="9144001" cy="5141882"/>
          </a:xfrm>
          <a:prstGeom prst="rect">
            <a:avLst/>
          </a:prstGeom>
          <a:noFill/>
          <a:ln>
            <a:noFill/>
          </a:ln>
        </p:spPr>
      </p:pic>
      <p:sp>
        <p:nvSpPr>
          <p:cNvPr id="70" name="Google Shape;70;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71" name="Google Shape;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smaller text for product slides)">
  <p:cSld name="TITLE_ONLY_1">
    <p:bg>
      <p:bgPr>
        <a:solidFill>
          <a:srgbClr val="E7EAEF"/>
        </a:solidFill>
        <a:effectLst/>
      </p:bgPr>
    </p:bg>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4" name="Google Shape;7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USTOM_2">
    <p:bg>
      <p:bgPr>
        <a:solidFill>
          <a:srgbClr val="000000"/>
        </a:solidFill>
        <a:effectLst/>
      </p:bgPr>
    </p:bg>
    <p:spTree>
      <p:nvGrpSpPr>
        <p:cNvPr id="1" name="Shape 20"/>
        <p:cNvGrpSpPr/>
        <p:nvPr/>
      </p:nvGrpSpPr>
      <p:grpSpPr>
        <a:xfrm>
          <a:off x="0" y="0"/>
          <a:ext cx="0" cy="0"/>
          <a:chOff x="0" y="0"/>
          <a:chExt cx="0" cy="0"/>
        </a:xfrm>
      </p:grpSpPr>
      <p:pic>
        <p:nvPicPr>
          <p:cNvPr id="21" name="Google Shape;21;p24"/>
          <p:cNvPicPr preferRelativeResize="0"/>
          <p:nvPr/>
        </p:nvPicPr>
        <p:blipFill rotWithShape="1">
          <a:blip r:embed="rId2">
            <a:alphaModFix/>
          </a:blip>
          <a:srcRect/>
          <a:stretch/>
        </p:blipFill>
        <p:spPr>
          <a:xfrm>
            <a:off x="3482263" y="1815901"/>
            <a:ext cx="2179475" cy="15116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2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28"/>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p2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2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39" name="Google Shape;3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2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2" name="Google Shape;42;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ctr" rtl="0">
              <a:lnSpc>
                <a:spcPct val="100000"/>
              </a:lnSpc>
              <a:spcBef>
                <a:spcPts val="0"/>
              </a:spcBef>
              <a:spcAft>
                <a:spcPts val="0"/>
              </a:spcAft>
              <a:buClr>
                <a:schemeClr val="lt1"/>
              </a:buClr>
              <a:buSzPts val="4000"/>
              <a:buFont typeface="Proxima Nova"/>
              <a:buNone/>
              <a:defRPr sz="4000" b="1"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ublic Sans"/>
              <a:buChar char="●"/>
              <a:defRPr sz="1800" b="0" i="0" u="none" strike="noStrike" cap="none">
                <a:solidFill>
                  <a:schemeClr val="dk2"/>
                </a:solidFill>
                <a:latin typeface="Public Sans"/>
                <a:ea typeface="Public Sans"/>
                <a:cs typeface="Public Sans"/>
                <a:sym typeface="Public Sans"/>
              </a:defRPr>
            </a:lvl1pPr>
            <a:lvl2pPr marL="914400" marR="0" lvl="1"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2pPr>
            <a:lvl3pPr marL="1371600" marR="0" lvl="2"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3pPr>
            <a:lvl4pPr marL="1828800" marR="0" lvl="3"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4pPr>
            <a:lvl5pPr marL="2286000" marR="0" lvl="4"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5pPr>
            <a:lvl6pPr marL="2743200" marR="0" lvl="5"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6pPr>
            <a:lvl7pPr marL="3200400" marR="0" lvl="6"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7pPr>
            <a:lvl8pPr marL="3657600" marR="0" lvl="7"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8pPr>
            <a:lvl9pPr marL="4114800" marR="0" lvl="8" indent="-317500" algn="l" rtl="0">
              <a:lnSpc>
                <a:spcPct val="115000"/>
              </a:lnSpc>
              <a:spcBef>
                <a:spcPts val="0"/>
              </a:spcBef>
              <a:spcAft>
                <a:spcPts val="0"/>
              </a:spcAft>
              <a:buClr>
                <a:schemeClr val="dk2"/>
              </a:buClr>
              <a:buSzPts val="1400"/>
              <a:buFont typeface="Public Sans"/>
              <a:buChar char="■"/>
              <a:defRPr sz="1400" b="0" i="0" u="none" strike="noStrike" cap="none">
                <a:solidFill>
                  <a:schemeClr val="dk2"/>
                </a:solidFill>
                <a:latin typeface="Public Sans"/>
                <a:ea typeface="Public Sans"/>
                <a:cs typeface="Public Sans"/>
                <a:sym typeface="Public Sans"/>
              </a:defRPr>
            </a:lvl9pPr>
          </a:lstStyle>
          <a:p>
            <a:endParaRPr/>
          </a:p>
        </p:txBody>
      </p:sp>
      <p:sp>
        <p:nvSpPr>
          <p:cNvPr id="8" name="Google Shape;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99">
          <p15:clr>
            <a:srgbClr val="EA9999"/>
          </p15:clr>
        </p15:guide>
        <p15:guide id="2" pos="610">
          <p15:clr>
            <a:srgbClr val="EA9999"/>
          </p15:clr>
        </p15:guide>
        <p15:guide id="3" pos="742">
          <p15:clr>
            <a:srgbClr val="EA9999"/>
          </p15:clr>
        </p15:guide>
        <p15:guide id="4" pos="1050">
          <p15:clr>
            <a:srgbClr val="EA9999"/>
          </p15:clr>
        </p15:guide>
        <p15:guide id="5" pos="1181">
          <p15:clr>
            <a:srgbClr val="EA9999"/>
          </p15:clr>
        </p15:guide>
        <p15:guide id="6" pos="1490">
          <p15:clr>
            <a:srgbClr val="EA9999"/>
          </p15:clr>
        </p15:guide>
        <p15:guide id="7" pos="1624">
          <p15:clr>
            <a:srgbClr val="EA9999"/>
          </p15:clr>
        </p15:guide>
        <p15:guide id="8" pos="1932">
          <p15:clr>
            <a:srgbClr val="EA9999"/>
          </p15:clr>
        </p15:guide>
        <p15:guide id="9" pos="2064">
          <p15:clr>
            <a:srgbClr val="EA9999"/>
          </p15:clr>
        </p15:guide>
        <p15:guide id="10" pos="2372">
          <p15:clr>
            <a:srgbClr val="EA9999"/>
          </p15:clr>
        </p15:guide>
        <p15:guide id="11" pos="2506">
          <p15:clr>
            <a:srgbClr val="EA9999"/>
          </p15:clr>
        </p15:guide>
        <p15:guide id="12" pos="2814">
          <p15:clr>
            <a:srgbClr val="EA9999"/>
          </p15:clr>
        </p15:guide>
        <p15:guide id="13" pos="2946">
          <p15:clr>
            <a:srgbClr val="EA9999"/>
          </p15:clr>
        </p15:guide>
        <p15:guide id="14" pos="3254">
          <p15:clr>
            <a:srgbClr val="EA9999"/>
          </p15:clr>
        </p15:guide>
        <p15:guide id="15" pos="3388">
          <p15:clr>
            <a:srgbClr val="EA9999"/>
          </p15:clr>
        </p15:guide>
        <p15:guide id="16" pos="3696">
          <p15:clr>
            <a:srgbClr val="EA9999"/>
          </p15:clr>
        </p15:guide>
        <p15:guide id="17" pos="3828">
          <p15:clr>
            <a:srgbClr val="EA9999"/>
          </p15:clr>
        </p15:guide>
        <p15:guide id="18" pos="4136">
          <p15:clr>
            <a:srgbClr val="EA9999"/>
          </p15:clr>
        </p15:guide>
        <p15:guide id="19" pos="4270">
          <p15:clr>
            <a:srgbClr val="EA9999"/>
          </p15:clr>
        </p15:guide>
        <p15:guide id="20" pos="4576">
          <p15:clr>
            <a:srgbClr val="EA9999"/>
          </p15:clr>
        </p15:guide>
        <p15:guide id="21" pos="4710">
          <p15:clr>
            <a:srgbClr val="EA9999"/>
          </p15:clr>
        </p15:guide>
        <p15:guide id="22" pos="5018">
          <p15:clr>
            <a:srgbClr val="EA9999"/>
          </p15:clr>
        </p15:guide>
        <p15:guide id="23" pos="5150">
          <p15:clr>
            <a:srgbClr val="EA9999"/>
          </p15:clr>
        </p15:guide>
        <p15:guide id="24" pos="5461">
          <p15:clr>
            <a:srgbClr val="EA9999"/>
          </p15:clr>
        </p15:guide>
        <p15:guide id="25"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jpg"/><Relationship Id="rId7" Type="http://schemas.openxmlformats.org/officeDocument/2006/relationships/hyperlink" Target="https://meeting.join.build/customer-suggestion-for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success.join.build/en/knowledge/kb-tickets/new" TargetMode="External"/><Relationship Id="rId4" Type="http://schemas.openxmlformats.org/officeDocument/2006/relationships/hyperlink" Target="https://success.join.build/en/knowledge/videos" TargetMode="External"/><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success.join.build"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success.join.build/en/knowledge/join-project-quickstart-guide" TargetMode="External"/><Relationship Id="rId3" Type="http://schemas.openxmlformats.org/officeDocument/2006/relationships/image" Target="../media/image10.jpg"/><Relationship Id="rId7" Type="http://schemas.openxmlformats.org/officeDocument/2006/relationships/hyperlink" Target="https://success.join.build/en/knowledge/introduction-to-joi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success.join.build/en/knowledge/getting-started-with-join" TargetMode="External"/><Relationship Id="rId5" Type="http://schemas.openxmlformats.org/officeDocument/2006/relationships/hyperlink" Target="https://success.join.build/en/knowledge/video-introduction-to-join" TargetMode="External"/><Relationship Id="rId10" Type="http://schemas.openxmlformats.org/officeDocument/2006/relationships/hyperlink" Target="https://success.join.build/en/knowledge/kb-tickets/new" TargetMode="External"/><Relationship Id="rId4" Type="http://schemas.openxmlformats.org/officeDocument/2006/relationships/image" Target="../media/image12.png"/><Relationship Id="rId9" Type="http://schemas.openxmlformats.org/officeDocument/2006/relationships/hyperlink" Target="https://success.join.build"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drive.google.com/file/d/1p32E9IaH6peJz0PmipAWuOJ8UCoCX_Ze/view" TargetMode="External"/><Relationship Id="rId5" Type="http://schemas.openxmlformats.org/officeDocument/2006/relationships/image" Target="../media/image1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 name="Google Shape;80;p1"/>
          <p:cNvPicPr preferRelativeResize="0"/>
          <p:nvPr/>
        </p:nvPicPr>
        <p:blipFill rotWithShape="1">
          <a:blip r:embed="rId3">
            <a:alphaModFix/>
          </a:blip>
          <a:srcRect l="17257" r="39129"/>
          <a:stretch/>
        </p:blipFill>
        <p:spPr>
          <a:xfrm>
            <a:off x="4676400" y="0"/>
            <a:ext cx="4467600" cy="5143500"/>
          </a:xfrm>
          <a:prstGeom prst="rect">
            <a:avLst/>
          </a:prstGeom>
          <a:noFill/>
          <a:ln>
            <a:noFill/>
          </a:ln>
        </p:spPr>
      </p:pic>
      <p:sp>
        <p:nvSpPr>
          <p:cNvPr id="81" name="Google Shape;81;p1"/>
          <p:cNvSpPr/>
          <p:nvPr/>
        </p:nvSpPr>
        <p:spPr>
          <a:xfrm>
            <a:off x="0" y="346800"/>
            <a:ext cx="7264800" cy="4460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E7EAEF"/>
                </a:solidFill>
                <a:latin typeface="Arial"/>
                <a:ea typeface="Arial"/>
                <a:cs typeface="Arial"/>
                <a:sym typeface="Arial"/>
              </a:rPr>
              <a:t>1</a:t>
            </a:fld>
            <a:endParaRPr sz="1000" b="0" i="0" u="none" strike="noStrike" cap="none">
              <a:solidFill>
                <a:srgbClr val="E7EAEF"/>
              </a:solidFill>
              <a:latin typeface="Arial"/>
              <a:ea typeface="Arial"/>
              <a:cs typeface="Arial"/>
              <a:sym typeface="Arial"/>
            </a:endParaRPr>
          </a:p>
        </p:txBody>
      </p:sp>
      <p:sp>
        <p:nvSpPr>
          <p:cNvPr id="83" name="Google Shape;83;p1"/>
          <p:cNvSpPr txBox="1"/>
          <p:nvPr/>
        </p:nvSpPr>
        <p:spPr>
          <a:xfrm>
            <a:off x="475200" y="4105675"/>
            <a:ext cx="4497900" cy="250800"/>
          </a:xfrm>
          <a:prstGeom prst="rect">
            <a:avLst/>
          </a:prstGeom>
          <a:noFill/>
          <a:ln>
            <a:noFill/>
          </a:ln>
        </p:spPr>
        <p:txBody>
          <a:bodyPr spcFirstLastPara="1" wrap="square" lIns="0" tIns="0" rIns="0" bIns="0" anchor="ctr" anchorCtr="0">
            <a:normAutofit/>
          </a:bodyPr>
          <a:lstStyle/>
          <a:p>
            <a:pPr marL="0" marR="0" lvl="0" indent="0" algn="l" rtl="0">
              <a:lnSpc>
                <a:spcPct val="80000"/>
              </a:lnSpc>
              <a:spcBef>
                <a:spcPts val="0"/>
              </a:spcBef>
              <a:spcAft>
                <a:spcPts val="0"/>
              </a:spcAft>
              <a:buClr>
                <a:srgbClr val="000000"/>
              </a:buClr>
              <a:buSzPts val="1400"/>
              <a:buFont typeface="Arial"/>
              <a:buNone/>
            </a:pPr>
            <a:r>
              <a:rPr lang="en" sz="1400" b="0" i="0" u="none" strike="noStrike" cap="none">
                <a:solidFill>
                  <a:srgbClr val="4E4E4E"/>
                </a:solidFill>
                <a:latin typeface="Source Serif Pro SemiBold"/>
                <a:ea typeface="Source Serif Pro SemiBold"/>
                <a:cs typeface="Source Serif Pro SemiBold"/>
                <a:sym typeface="Source Serif Pro SemiBold"/>
              </a:rPr>
              <a:t>Messaging Plan</a:t>
            </a:r>
            <a:endParaRPr sz="1400" b="0" i="0" u="none" strike="noStrike" cap="none">
              <a:solidFill>
                <a:srgbClr val="4E4E4E"/>
              </a:solidFill>
              <a:latin typeface="Source Serif Pro SemiBold"/>
              <a:ea typeface="Source Serif Pro SemiBold"/>
              <a:cs typeface="Source Serif Pro SemiBold"/>
              <a:sym typeface="Source Serif Pro SemiBold"/>
            </a:endParaRPr>
          </a:p>
        </p:txBody>
      </p:sp>
      <p:sp>
        <p:nvSpPr>
          <p:cNvPr id="84" name="Google Shape;84;p1"/>
          <p:cNvSpPr/>
          <p:nvPr/>
        </p:nvSpPr>
        <p:spPr>
          <a:xfrm rot="2700000">
            <a:off x="3645691" y="2379999"/>
            <a:ext cx="393717" cy="393717"/>
          </a:xfrm>
          <a:prstGeom prst="plus">
            <a:avLst>
              <a:gd name="adj" fmla="val 4353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 name="Google Shape;85;p1"/>
          <p:cNvPicPr preferRelativeResize="0"/>
          <p:nvPr/>
        </p:nvPicPr>
        <p:blipFill rotWithShape="1">
          <a:blip r:embed="rId4">
            <a:alphaModFix/>
          </a:blip>
          <a:srcRect/>
          <a:stretch/>
        </p:blipFill>
        <p:spPr>
          <a:xfrm>
            <a:off x="3933269" y="1182907"/>
            <a:ext cx="2498685" cy="2578199"/>
          </a:xfrm>
          <a:prstGeom prst="rect">
            <a:avLst/>
          </a:prstGeom>
          <a:noFill/>
          <a:ln>
            <a:noFill/>
          </a:ln>
        </p:spPr>
      </p:pic>
      <p:sp>
        <p:nvSpPr>
          <p:cNvPr id="86" name="Google Shape;86;p1"/>
          <p:cNvSpPr txBox="1">
            <a:spLocks noGrp="1"/>
          </p:cNvSpPr>
          <p:nvPr>
            <p:ph type="ctrTitle"/>
          </p:nvPr>
        </p:nvSpPr>
        <p:spPr>
          <a:xfrm>
            <a:off x="475200" y="855825"/>
            <a:ext cx="1890000" cy="250800"/>
          </a:xfrm>
          <a:prstGeom prst="rect">
            <a:avLst/>
          </a:prstGeom>
          <a:noFill/>
          <a:ln>
            <a:noFill/>
          </a:ln>
        </p:spPr>
        <p:txBody>
          <a:bodyPr spcFirstLastPara="1" wrap="square" lIns="0" tIns="0" rIns="0" bIns="0" anchor="ctr" anchorCtr="0">
            <a:noAutofit/>
          </a:bodyPr>
          <a:lstStyle/>
          <a:p>
            <a:pPr marL="0" lvl="0" indent="0" algn="l" rtl="0">
              <a:lnSpc>
                <a:spcPct val="80000"/>
              </a:lnSpc>
              <a:spcBef>
                <a:spcPts val="0"/>
              </a:spcBef>
              <a:spcAft>
                <a:spcPts val="0"/>
              </a:spcAft>
              <a:buClr>
                <a:schemeClr val="lt1"/>
              </a:buClr>
              <a:buSzPts val="1100"/>
              <a:buFont typeface="Arial"/>
              <a:buNone/>
            </a:pPr>
            <a:r>
              <a:rPr lang="en" sz="800" b="0">
                <a:solidFill>
                  <a:schemeClr val="dk2"/>
                </a:solidFill>
                <a:latin typeface="Arial"/>
                <a:ea typeface="Arial"/>
                <a:cs typeface="Arial"/>
                <a:sym typeface="Arial"/>
              </a:rPr>
              <a:t>WWW.JOIN.BUILD</a:t>
            </a:r>
            <a:endParaRPr sz="800" b="0">
              <a:solidFill>
                <a:schemeClr val="dk2"/>
              </a:solidFill>
              <a:latin typeface="Arial"/>
              <a:ea typeface="Arial"/>
              <a:cs typeface="Arial"/>
              <a:sym typeface="Arial"/>
            </a:endParaRPr>
          </a:p>
        </p:txBody>
      </p:sp>
      <p:pic>
        <p:nvPicPr>
          <p:cNvPr id="87" name="Google Shape;87;p1"/>
          <p:cNvPicPr preferRelativeResize="0"/>
          <p:nvPr/>
        </p:nvPicPr>
        <p:blipFill rotWithShape="1">
          <a:blip r:embed="rId5">
            <a:alphaModFix/>
          </a:blip>
          <a:srcRect/>
          <a:stretch/>
        </p:blipFill>
        <p:spPr>
          <a:xfrm>
            <a:off x="475200" y="1752945"/>
            <a:ext cx="2781300" cy="1647800"/>
          </a:xfrm>
          <a:prstGeom prst="rect">
            <a:avLst/>
          </a:prstGeom>
          <a:noFill/>
          <a:ln>
            <a:noFill/>
          </a:ln>
        </p:spPr>
      </p:pic>
      <p:sp>
        <p:nvSpPr>
          <p:cNvPr id="88" name="Google Shape;88;p1"/>
          <p:cNvSpPr/>
          <p:nvPr/>
        </p:nvSpPr>
        <p:spPr>
          <a:xfrm>
            <a:off x="457200" y="3684813"/>
            <a:ext cx="720000" cy="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83D04"/>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0"/>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56" name="Google Shape;256;p10"/>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0"/>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100"/>
              <a:buFont typeface="Arial"/>
              <a:buNone/>
            </a:pPr>
            <a:endParaRPr sz="1600" b="0" i="0" u="none" strike="noStrike" cap="none">
              <a:solidFill>
                <a:schemeClr val="dk2"/>
              </a:solidFill>
              <a:latin typeface="Arial"/>
              <a:ea typeface="Arial"/>
              <a:cs typeface="Arial"/>
              <a:sym typeface="Arial"/>
            </a:endParaRPr>
          </a:p>
        </p:txBody>
      </p:sp>
      <p:sp>
        <p:nvSpPr>
          <p:cNvPr id="258" name="Google Shape;258;p10"/>
          <p:cNvSpPr txBox="1">
            <a:spLocks noGrp="1"/>
          </p:cNvSpPr>
          <p:nvPr>
            <p:ph type="body" idx="1"/>
          </p:nvPr>
        </p:nvSpPr>
        <p:spPr>
          <a:xfrm>
            <a:off x="948600" y="2093350"/>
            <a:ext cx="3029400" cy="2360700"/>
          </a:xfrm>
          <a:prstGeom prst="rect">
            <a:avLst/>
          </a:prstGeom>
          <a:noFill/>
          <a:ln>
            <a:noFill/>
          </a:ln>
        </p:spPr>
        <p:txBody>
          <a:bodyPr spcFirstLastPara="1" wrap="square" lIns="0" tIns="91425" rIns="91425" bIns="91425" anchor="t" anchorCtr="0">
            <a:normAutofit fontScale="85000" lnSpcReduction="10000"/>
          </a:bodyPr>
          <a:lstStyle/>
          <a:p>
            <a:pPr marL="0" lvl="0" indent="0" algn="l" rtl="0">
              <a:lnSpc>
                <a:spcPct val="100000"/>
              </a:lnSpc>
              <a:spcBef>
                <a:spcPts val="0"/>
              </a:spcBef>
              <a:spcAft>
                <a:spcPts val="0"/>
              </a:spcAft>
              <a:buSzPct val="151260"/>
              <a:buNone/>
            </a:pPr>
            <a:r>
              <a:rPr lang="en" sz="1400" b="1">
                <a:latin typeface="Arial"/>
                <a:ea typeface="Arial"/>
                <a:cs typeface="Arial"/>
                <a:sym typeface="Arial"/>
              </a:rPr>
              <a:t>Executive Sponsor</a:t>
            </a:r>
            <a:endParaRPr sz="1400" b="1">
              <a:latin typeface="Arial"/>
              <a:ea typeface="Arial"/>
              <a:cs typeface="Arial"/>
              <a:sym typeface="Arial"/>
            </a:endParaRPr>
          </a:p>
          <a:p>
            <a:pPr marL="0" lvl="0" indent="0" algn="l" rtl="0">
              <a:lnSpc>
                <a:spcPct val="100000"/>
              </a:lnSpc>
              <a:spcBef>
                <a:spcPts val="0"/>
              </a:spcBef>
              <a:spcAft>
                <a:spcPts val="0"/>
              </a:spcAft>
              <a:buSzPct val="200345"/>
              <a:buNone/>
            </a:pPr>
            <a:r>
              <a:rPr lang="en" sz="1057">
                <a:latin typeface="Arial"/>
                <a:ea typeface="Arial"/>
                <a:cs typeface="Arial"/>
                <a:sym typeface="Arial"/>
              </a:rPr>
              <a:t>Has a vested interest in seeing Join successfully rolled out across your organization, but will not be involved in the day-to-day activities of the onboarding.</a:t>
            </a:r>
            <a:endParaRPr sz="1257" b="1">
              <a:latin typeface="Arial"/>
              <a:ea typeface="Arial"/>
              <a:cs typeface="Arial"/>
              <a:sym typeface="Arial"/>
            </a:endParaRPr>
          </a:p>
          <a:p>
            <a:pPr marL="0" lvl="0" indent="0" algn="l" rtl="0">
              <a:lnSpc>
                <a:spcPct val="100000"/>
              </a:lnSpc>
              <a:spcBef>
                <a:spcPts val="1000"/>
              </a:spcBef>
              <a:spcAft>
                <a:spcPts val="0"/>
              </a:spcAft>
              <a:buSzPct val="151260"/>
              <a:buNone/>
            </a:pPr>
            <a:r>
              <a:rPr lang="en" sz="1400" b="1">
                <a:latin typeface="Arial"/>
                <a:ea typeface="Arial"/>
                <a:cs typeface="Arial"/>
                <a:sym typeface="Arial"/>
              </a:rPr>
              <a:t>Join Lead</a:t>
            </a:r>
            <a:endParaRPr sz="1400" b="1">
              <a:latin typeface="Arial"/>
              <a:ea typeface="Arial"/>
              <a:cs typeface="Arial"/>
              <a:sym typeface="Arial"/>
            </a:endParaRPr>
          </a:p>
          <a:p>
            <a:pPr marL="0" lvl="0" indent="0" algn="l" rtl="0">
              <a:lnSpc>
                <a:spcPct val="100000"/>
              </a:lnSpc>
              <a:spcBef>
                <a:spcPts val="0"/>
              </a:spcBef>
              <a:spcAft>
                <a:spcPts val="0"/>
              </a:spcAft>
              <a:buClr>
                <a:srgbClr val="000000"/>
              </a:buClr>
              <a:buSzPct val="104054"/>
              <a:buFont typeface="Arial"/>
              <a:buNone/>
            </a:pPr>
            <a:r>
              <a:rPr lang="en" sz="1057">
                <a:latin typeface="Arial"/>
                <a:ea typeface="Arial"/>
                <a:cs typeface="Arial"/>
                <a:sym typeface="Arial"/>
              </a:rPr>
              <a:t>Is responsible for moving the onboarding process forward and holds the Join Champions accountable. Serves as the primary point of contact for Join. </a:t>
            </a:r>
            <a:endParaRPr sz="1257" b="1">
              <a:latin typeface="Arial"/>
              <a:ea typeface="Arial"/>
              <a:cs typeface="Arial"/>
              <a:sym typeface="Arial"/>
            </a:endParaRPr>
          </a:p>
          <a:p>
            <a:pPr marL="0" lvl="0" indent="0" algn="l" rtl="0">
              <a:lnSpc>
                <a:spcPct val="100000"/>
              </a:lnSpc>
              <a:spcBef>
                <a:spcPts val="1000"/>
              </a:spcBef>
              <a:spcAft>
                <a:spcPts val="0"/>
              </a:spcAft>
              <a:buSzPct val="151260"/>
              <a:buNone/>
            </a:pPr>
            <a:r>
              <a:rPr lang="en" sz="1400" b="1">
                <a:latin typeface="Arial"/>
                <a:ea typeface="Arial"/>
                <a:cs typeface="Arial"/>
                <a:sym typeface="Arial"/>
              </a:rPr>
              <a:t>Join Champion</a:t>
            </a:r>
            <a:endParaRPr sz="1400" b="1">
              <a:latin typeface="Arial"/>
              <a:ea typeface="Arial"/>
              <a:cs typeface="Arial"/>
              <a:sym typeface="Arial"/>
            </a:endParaRPr>
          </a:p>
          <a:p>
            <a:pPr marL="0" lvl="0" indent="0" algn="l" rtl="0">
              <a:lnSpc>
                <a:spcPct val="100000"/>
              </a:lnSpc>
              <a:spcBef>
                <a:spcPts val="0"/>
              </a:spcBef>
              <a:spcAft>
                <a:spcPts val="0"/>
              </a:spcAft>
              <a:buClr>
                <a:schemeClr val="lt1"/>
              </a:buClr>
              <a:buSzPct val="104054"/>
              <a:buFont typeface="Arial"/>
              <a:buNone/>
            </a:pPr>
            <a:r>
              <a:rPr lang="en" sz="1057">
                <a:latin typeface="Arial"/>
                <a:ea typeface="Arial"/>
                <a:cs typeface="Arial"/>
                <a:sym typeface="Arial"/>
              </a:rPr>
              <a:t>The critical resource for the success of Join within your organization. They will be responsible for actively participating in the onboarding process and becoming a Join product expert. They are accountable for driving adoption &amp; providing guidance internally.</a:t>
            </a:r>
            <a:endParaRPr sz="1057">
              <a:latin typeface="Arial"/>
              <a:ea typeface="Arial"/>
              <a:cs typeface="Arial"/>
              <a:sym typeface="Arial"/>
            </a:endParaRPr>
          </a:p>
        </p:txBody>
      </p:sp>
      <p:pic>
        <p:nvPicPr>
          <p:cNvPr id="259" name="Google Shape;259;p10"/>
          <p:cNvPicPr preferRelativeResize="0"/>
          <p:nvPr/>
        </p:nvPicPr>
        <p:blipFill rotWithShape="1">
          <a:blip r:embed="rId4">
            <a:alphaModFix/>
          </a:blip>
          <a:srcRect l="5554" r="5555"/>
          <a:stretch/>
        </p:blipFill>
        <p:spPr>
          <a:xfrm>
            <a:off x="6318155" y="2527825"/>
            <a:ext cx="2350643" cy="2644475"/>
          </a:xfrm>
          <a:prstGeom prst="rect">
            <a:avLst/>
          </a:prstGeom>
          <a:noFill/>
          <a:ln>
            <a:noFill/>
          </a:ln>
        </p:spPr>
      </p:pic>
      <p:sp>
        <p:nvSpPr>
          <p:cNvPr id="260" name="Google Shape;260;p10"/>
          <p:cNvSpPr txBox="1">
            <a:spLocks noGrp="1"/>
          </p:cNvSpPr>
          <p:nvPr>
            <p:ph type="ctrTitle" idx="4294967295"/>
          </p:nvPr>
        </p:nvSpPr>
        <p:spPr>
          <a:xfrm>
            <a:off x="948600" y="1272225"/>
            <a:ext cx="3008400" cy="507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2400" b="1" i="0" u="none" strike="noStrike" cap="none">
                <a:solidFill>
                  <a:schemeClr val="lt1"/>
                </a:solidFill>
                <a:latin typeface="Arial"/>
                <a:ea typeface="Arial"/>
                <a:cs typeface="Arial"/>
                <a:sym typeface="Arial"/>
              </a:rPr>
              <a:t>Your Join Team</a:t>
            </a:r>
            <a:endParaRPr sz="2400" b="1" i="0" u="none" strike="noStrike" cap="none">
              <a:solidFill>
                <a:schemeClr val="lt1"/>
              </a:solidFill>
              <a:latin typeface="Arial"/>
              <a:ea typeface="Arial"/>
              <a:cs typeface="Arial"/>
              <a:sym typeface="Arial"/>
            </a:endParaRPr>
          </a:p>
        </p:txBody>
      </p:sp>
      <p:sp>
        <p:nvSpPr>
          <p:cNvPr id="261" name="Google Shape;261;p10"/>
          <p:cNvSpPr txBox="1">
            <a:spLocks noGrp="1"/>
          </p:cNvSpPr>
          <p:nvPr>
            <p:ph type="ctrTitle" idx="4294967295"/>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800" b="0" i="0" u="none" strike="noStrike" cap="none">
                <a:solidFill>
                  <a:schemeClr val="dk2"/>
                </a:solidFill>
                <a:latin typeface="Arial"/>
                <a:ea typeface="Arial"/>
                <a:cs typeface="Arial"/>
                <a:sym typeface="Arial"/>
              </a:rPr>
              <a:t>JOIN ONBOARDING</a:t>
            </a:r>
            <a:endParaRPr sz="800" b="0" i="0" u="none" strike="noStrike" cap="none">
              <a:solidFill>
                <a:schemeClr val="dk2"/>
              </a:solidFill>
              <a:latin typeface="Arial"/>
              <a:ea typeface="Arial"/>
              <a:cs typeface="Arial"/>
              <a:sym typeface="Arial"/>
            </a:endParaRPr>
          </a:p>
        </p:txBody>
      </p:sp>
      <p:sp>
        <p:nvSpPr>
          <p:cNvPr id="262" name="Google Shape;262;p10"/>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0"/>
          <p:cNvSpPr txBox="1"/>
          <p:nvPr/>
        </p:nvSpPr>
        <p:spPr>
          <a:xfrm>
            <a:off x="4420200" y="748425"/>
            <a:ext cx="4033800" cy="15546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accent5"/>
                </a:solidFill>
                <a:latin typeface="Arial"/>
                <a:ea typeface="Arial"/>
                <a:cs typeface="Arial"/>
                <a:sym typeface="Arial"/>
              </a:rPr>
              <a:t>[Insert Name]</a:t>
            </a:r>
            <a:r>
              <a:rPr lang="en" sz="1600" b="0" i="0" u="none" strike="noStrike" cap="none">
                <a:solidFill>
                  <a:schemeClr val="dk2"/>
                </a:solidFill>
                <a:latin typeface="Arial"/>
                <a:ea typeface="Arial"/>
                <a:cs typeface="Arial"/>
                <a:sym typeface="Arial"/>
              </a:rPr>
              <a:t> - Executive Sponsor</a:t>
            </a:r>
            <a:endParaRPr sz="16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chemeClr val="accent5"/>
                </a:solidFill>
                <a:latin typeface="Arial"/>
                <a:ea typeface="Arial"/>
                <a:cs typeface="Arial"/>
                <a:sym typeface="Arial"/>
              </a:rPr>
              <a:t>[Insert Name]</a:t>
            </a:r>
            <a:r>
              <a:rPr lang="en" sz="1600" b="0" i="0" u="none" strike="noStrike" cap="none">
                <a:solidFill>
                  <a:schemeClr val="dk2"/>
                </a:solidFill>
                <a:latin typeface="Arial"/>
                <a:ea typeface="Arial"/>
                <a:cs typeface="Arial"/>
                <a:sym typeface="Arial"/>
              </a:rPr>
              <a:t>- Join Lead</a:t>
            </a:r>
            <a:endParaRPr sz="16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chemeClr val="accent5"/>
                </a:solidFill>
                <a:latin typeface="Arial"/>
                <a:ea typeface="Arial"/>
                <a:cs typeface="Arial"/>
                <a:sym typeface="Arial"/>
              </a:rPr>
              <a:t>[Insert Name]</a:t>
            </a:r>
            <a:r>
              <a:rPr lang="en" sz="1600" b="0" i="0" u="none" strike="noStrike" cap="none">
                <a:solidFill>
                  <a:schemeClr val="dk2"/>
                </a:solidFill>
                <a:latin typeface="Arial"/>
                <a:ea typeface="Arial"/>
                <a:cs typeface="Arial"/>
                <a:sym typeface="Arial"/>
              </a:rPr>
              <a:t>- Join Champion</a:t>
            </a:r>
            <a:endParaRPr sz="16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1600" b="1" i="0" u="none" strike="noStrike" cap="none">
                <a:solidFill>
                  <a:schemeClr val="accent5"/>
                </a:solidFill>
                <a:latin typeface="Arial"/>
                <a:ea typeface="Arial"/>
                <a:cs typeface="Arial"/>
                <a:sym typeface="Arial"/>
              </a:rPr>
              <a:t>[Insert Name]</a:t>
            </a:r>
            <a:r>
              <a:rPr lang="en" sz="1600" b="0" i="0" u="none" strike="noStrike" cap="none">
                <a:solidFill>
                  <a:schemeClr val="dk2"/>
                </a:solidFill>
                <a:latin typeface="Arial"/>
                <a:ea typeface="Arial"/>
                <a:cs typeface="Arial"/>
                <a:sym typeface="Arial"/>
              </a:rPr>
              <a:t>- Join Champion</a:t>
            </a:r>
            <a:endParaRPr sz="16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1000"/>
              </a:spcAft>
              <a:buClr>
                <a:schemeClr val="lt1"/>
              </a:buClr>
              <a:buSzPts val="1100"/>
              <a:buFont typeface="Arial"/>
              <a:buNone/>
            </a:pPr>
            <a:r>
              <a:rPr lang="en" sz="1600" b="1" i="0" u="none" strike="noStrike" cap="none">
                <a:solidFill>
                  <a:schemeClr val="accent5"/>
                </a:solidFill>
                <a:latin typeface="Arial"/>
                <a:ea typeface="Arial"/>
                <a:cs typeface="Arial"/>
                <a:sym typeface="Arial"/>
              </a:rPr>
              <a:t>[Insert Name]</a:t>
            </a:r>
            <a:r>
              <a:rPr lang="en" sz="1600" b="0" i="0" u="none" strike="noStrike" cap="none">
                <a:solidFill>
                  <a:schemeClr val="dk2"/>
                </a:solidFill>
                <a:latin typeface="Arial"/>
                <a:ea typeface="Arial"/>
                <a:cs typeface="Arial"/>
                <a:sym typeface="Arial"/>
              </a:rPr>
              <a:t> - Join Champion</a:t>
            </a:r>
            <a:endParaRPr sz="1600" b="0" i="0" u="none" strike="noStrike" cap="none">
              <a:solidFill>
                <a:schemeClr val="dk2"/>
              </a:solidFill>
              <a:latin typeface="Arial"/>
              <a:ea typeface="Arial"/>
              <a:cs typeface="Arial"/>
              <a:sym typeface="Arial"/>
            </a:endParaRPr>
          </a:p>
        </p:txBody>
      </p:sp>
      <p:sp>
        <p:nvSpPr>
          <p:cNvPr id="264" name="Google Shape;26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10</a:t>
            </a:fld>
            <a:endParaRPr>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1"/>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70" name="Google Shape;270;p11"/>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1"/>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1"/>
          <p:cNvSpPr txBox="1">
            <a:spLocks noGrp="1"/>
          </p:cNvSpPr>
          <p:nvPr>
            <p:ph type="ctrTitle" idx="4294967295"/>
          </p:nvPr>
        </p:nvSpPr>
        <p:spPr>
          <a:xfrm>
            <a:off x="948600" y="1264981"/>
            <a:ext cx="2936100" cy="393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2400" b="1" i="0" u="none" strike="noStrike" cap="none">
                <a:solidFill>
                  <a:schemeClr val="lt1"/>
                </a:solidFill>
                <a:latin typeface="Arial"/>
                <a:ea typeface="Arial"/>
                <a:cs typeface="Arial"/>
                <a:sym typeface="Arial"/>
              </a:rPr>
              <a:t>Initial Project Rollout</a:t>
            </a:r>
            <a:endParaRPr sz="2400" b="1" i="0" u="none" strike="noStrike" cap="none">
              <a:solidFill>
                <a:schemeClr val="lt1"/>
              </a:solidFill>
              <a:latin typeface="Arial"/>
              <a:ea typeface="Arial"/>
              <a:cs typeface="Arial"/>
              <a:sym typeface="Arial"/>
            </a:endParaRPr>
          </a:p>
        </p:txBody>
      </p:sp>
      <p:sp>
        <p:nvSpPr>
          <p:cNvPr id="273" name="Google Shape;273;p11"/>
          <p:cNvSpPr txBox="1">
            <a:spLocks noGrp="1"/>
          </p:cNvSpPr>
          <p:nvPr>
            <p:ph type="ctrTitle" idx="4294967295"/>
          </p:nvPr>
        </p:nvSpPr>
        <p:spPr>
          <a:xfrm>
            <a:off x="968400" y="848581"/>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800" b="0" i="0" u="none" strike="noStrike" cap="none">
                <a:solidFill>
                  <a:schemeClr val="dk2"/>
                </a:solidFill>
                <a:latin typeface="Arial"/>
                <a:ea typeface="Arial"/>
                <a:cs typeface="Arial"/>
                <a:sym typeface="Arial"/>
              </a:rPr>
              <a:t>JOIN ONBOARDING</a:t>
            </a:r>
            <a:endParaRPr sz="800" b="0" i="0" u="none" strike="noStrike" cap="none">
              <a:solidFill>
                <a:schemeClr val="dk2"/>
              </a:solidFill>
              <a:latin typeface="Arial"/>
              <a:ea typeface="Arial"/>
              <a:cs typeface="Arial"/>
              <a:sym typeface="Arial"/>
            </a:endParaRPr>
          </a:p>
        </p:txBody>
      </p:sp>
      <p:sp>
        <p:nvSpPr>
          <p:cNvPr id="274" name="Google Shape;274;p11"/>
          <p:cNvSpPr txBox="1">
            <a:spLocks noGrp="1"/>
          </p:cNvSpPr>
          <p:nvPr>
            <p:ph type="body" idx="1"/>
          </p:nvPr>
        </p:nvSpPr>
        <p:spPr>
          <a:xfrm>
            <a:off x="4334500" y="562575"/>
            <a:ext cx="4117800" cy="4006200"/>
          </a:xfrm>
          <a:prstGeom prst="rect">
            <a:avLst/>
          </a:prstGeom>
          <a:noFill/>
          <a:ln>
            <a:noFill/>
          </a:ln>
        </p:spPr>
        <p:txBody>
          <a:bodyPr spcFirstLastPara="1" wrap="square" lIns="0" tIns="91425" rIns="91425" bIns="91425" anchor="ctr" anchorCtr="0">
            <a:normAutofit fontScale="92500" lnSpcReduction="20000"/>
          </a:bodyPr>
          <a:lstStyle/>
          <a:p>
            <a:pPr marL="0" lvl="0" indent="0" algn="l" rtl="0">
              <a:lnSpc>
                <a:spcPct val="115000"/>
              </a:lnSpc>
              <a:spcBef>
                <a:spcPts val="0"/>
              </a:spcBef>
              <a:spcAft>
                <a:spcPts val="0"/>
              </a:spcAft>
              <a:buSzPct val="149688"/>
              <a:buNone/>
            </a:pPr>
            <a:r>
              <a:rPr lang="en" sz="1300">
                <a:latin typeface="Arial"/>
                <a:ea typeface="Arial"/>
                <a:cs typeface="Arial"/>
                <a:sym typeface="Arial"/>
              </a:rPr>
              <a:t>Name: </a:t>
            </a:r>
            <a:r>
              <a:rPr lang="en" sz="1300">
                <a:solidFill>
                  <a:schemeClr val="accent5"/>
                </a:solidFill>
                <a:latin typeface="Arial"/>
                <a:ea typeface="Arial"/>
                <a:cs typeface="Arial"/>
                <a:sym typeface="Arial"/>
              </a:rPr>
              <a:t>[Hospital Expansion]</a:t>
            </a:r>
            <a:br>
              <a:rPr lang="en" sz="1300">
                <a:latin typeface="Arial"/>
                <a:ea typeface="Arial"/>
                <a:cs typeface="Arial"/>
                <a:sym typeface="Arial"/>
              </a:rPr>
            </a:br>
            <a:r>
              <a:rPr lang="en" sz="1300">
                <a:latin typeface="Arial"/>
                <a:ea typeface="Arial"/>
                <a:cs typeface="Arial"/>
                <a:sym typeface="Arial"/>
              </a:rPr>
              <a:t>Start Date: </a:t>
            </a:r>
            <a:r>
              <a:rPr lang="en" sz="1300">
                <a:solidFill>
                  <a:schemeClr val="accent5"/>
                </a:solidFill>
                <a:latin typeface="Arial"/>
                <a:ea typeface="Arial"/>
                <a:cs typeface="Arial"/>
                <a:sym typeface="Arial"/>
              </a:rPr>
              <a:t>[October 2022]</a:t>
            </a:r>
            <a:br>
              <a:rPr lang="en" sz="1300">
                <a:latin typeface="Arial"/>
                <a:ea typeface="Arial"/>
                <a:cs typeface="Arial"/>
                <a:sym typeface="Arial"/>
              </a:rPr>
            </a:br>
            <a:r>
              <a:rPr lang="en" sz="1300">
                <a:latin typeface="Arial"/>
                <a:ea typeface="Arial"/>
                <a:cs typeface="Arial"/>
                <a:sym typeface="Arial"/>
              </a:rPr>
              <a:t>Location: </a:t>
            </a:r>
            <a:r>
              <a:rPr lang="en" sz="1300">
                <a:solidFill>
                  <a:schemeClr val="accent5"/>
                </a:solidFill>
                <a:latin typeface="Arial"/>
                <a:ea typeface="Arial"/>
                <a:cs typeface="Arial"/>
                <a:sym typeface="Arial"/>
              </a:rPr>
              <a:t>[Raleigh, NC]</a:t>
            </a:r>
            <a:br>
              <a:rPr lang="en" sz="1300">
                <a:latin typeface="Arial"/>
                <a:ea typeface="Arial"/>
                <a:cs typeface="Arial"/>
                <a:sym typeface="Arial"/>
              </a:rPr>
            </a:br>
            <a:r>
              <a:rPr lang="en" sz="1300">
                <a:latin typeface="Arial"/>
                <a:ea typeface="Arial"/>
                <a:cs typeface="Arial"/>
                <a:sym typeface="Arial"/>
              </a:rPr>
              <a:t>Phase: </a:t>
            </a:r>
            <a:r>
              <a:rPr lang="en" sz="1300">
                <a:solidFill>
                  <a:schemeClr val="accent5"/>
                </a:solidFill>
                <a:latin typeface="Arial"/>
                <a:ea typeface="Arial"/>
                <a:cs typeface="Arial"/>
                <a:sym typeface="Arial"/>
              </a:rPr>
              <a:t>[Active Project]</a:t>
            </a:r>
            <a:br>
              <a:rPr lang="en" sz="1300">
                <a:latin typeface="Arial"/>
                <a:ea typeface="Arial"/>
                <a:cs typeface="Arial"/>
                <a:sym typeface="Arial"/>
              </a:rPr>
            </a:br>
            <a:r>
              <a:rPr lang="en" sz="1300">
                <a:latin typeface="Arial"/>
                <a:ea typeface="Arial"/>
                <a:cs typeface="Arial"/>
                <a:sym typeface="Arial"/>
              </a:rPr>
              <a:t>Type: </a:t>
            </a:r>
            <a:r>
              <a:rPr lang="en" sz="1300">
                <a:solidFill>
                  <a:schemeClr val="accent5"/>
                </a:solidFill>
                <a:latin typeface="Arial"/>
                <a:ea typeface="Arial"/>
                <a:cs typeface="Arial"/>
                <a:sym typeface="Arial"/>
              </a:rPr>
              <a:t>[Health Care]</a:t>
            </a:r>
            <a:br>
              <a:rPr lang="en" sz="1300">
                <a:latin typeface="Arial"/>
                <a:ea typeface="Arial"/>
                <a:cs typeface="Arial"/>
                <a:sym typeface="Arial"/>
              </a:rPr>
            </a:br>
            <a:r>
              <a:rPr lang="en" sz="1300">
                <a:latin typeface="Arial"/>
                <a:ea typeface="Arial"/>
                <a:cs typeface="Arial"/>
                <a:sym typeface="Arial"/>
              </a:rPr>
              <a:t>PreCon Manager:</a:t>
            </a:r>
            <a:r>
              <a:rPr lang="en" sz="1300">
                <a:solidFill>
                  <a:schemeClr val="accent5"/>
                </a:solidFill>
                <a:latin typeface="Arial"/>
                <a:ea typeface="Arial"/>
                <a:cs typeface="Arial"/>
                <a:sym typeface="Arial"/>
              </a:rPr>
              <a:t> [Georgina Sullivan]</a:t>
            </a:r>
            <a:endParaRPr sz="1300">
              <a:solidFill>
                <a:schemeClr val="accent5"/>
              </a:solidFill>
              <a:latin typeface="Arial"/>
              <a:ea typeface="Arial"/>
              <a:cs typeface="Arial"/>
              <a:sym typeface="Arial"/>
            </a:endParaRPr>
          </a:p>
          <a:p>
            <a:pPr marL="0" lvl="0" indent="0" algn="l" rtl="0">
              <a:lnSpc>
                <a:spcPct val="115000"/>
              </a:lnSpc>
              <a:spcBef>
                <a:spcPts val="1200"/>
              </a:spcBef>
              <a:spcAft>
                <a:spcPts val="0"/>
              </a:spcAft>
              <a:buSzPct val="149688"/>
              <a:buNone/>
            </a:pPr>
            <a:r>
              <a:rPr lang="en" sz="1300">
                <a:latin typeface="Arial"/>
                <a:ea typeface="Arial"/>
                <a:cs typeface="Arial"/>
                <a:sym typeface="Arial"/>
              </a:rPr>
              <a:t>Name: </a:t>
            </a:r>
            <a:r>
              <a:rPr lang="en" sz="1300">
                <a:solidFill>
                  <a:schemeClr val="accent5"/>
                </a:solidFill>
                <a:latin typeface="Arial"/>
                <a:ea typeface="Arial"/>
                <a:cs typeface="Arial"/>
                <a:sym typeface="Arial"/>
              </a:rPr>
              <a:t>[Fawlty Towers]</a:t>
            </a:r>
            <a:br>
              <a:rPr lang="en" sz="1300">
                <a:latin typeface="Arial"/>
                <a:ea typeface="Arial"/>
                <a:cs typeface="Arial"/>
                <a:sym typeface="Arial"/>
              </a:rPr>
            </a:br>
            <a:r>
              <a:rPr lang="en" sz="1300">
                <a:latin typeface="Arial"/>
                <a:ea typeface="Arial"/>
                <a:cs typeface="Arial"/>
                <a:sym typeface="Arial"/>
              </a:rPr>
              <a:t>Start Date: </a:t>
            </a:r>
            <a:r>
              <a:rPr lang="en" sz="1300">
                <a:solidFill>
                  <a:schemeClr val="accent5"/>
                </a:solidFill>
                <a:latin typeface="Arial"/>
                <a:ea typeface="Arial"/>
                <a:cs typeface="Arial"/>
                <a:sym typeface="Arial"/>
              </a:rPr>
              <a:t>[August 2022]</a:t>
            </a:r>
            <a:br>
              <a:rPr lang="en" sz="1300">
                <a:latin typeface="Arial"/>
                <a:ea typeface="Arial"/>
                <a:cs typeface="Arial"/>
                <a:sym typeface="Arial"/>
              </a:rPr>
            </a:br>
            <a:r>
              <a:rPr lang="en" sz="1300">
                <a:latin typeface="Arial"/>
                <a:ea typeface="Arial"/>
                <a:cs typeface="Arial"/>
                <a:sym typeface="Arial"/>
              </a:rPr>
              <a:t>Location: </a:t>
            </a:r>
            <a:r>
              <a:rPr lang="en" sz="1300">
                <a:solidFill>
                  <a:schemeClr val="accent5"/>
                </a:solidFill>
                <a:latin typeface="Arial"/>
                <a:ea typeface="Arial"/>
                <a:cs typeface="Arial"/>
                <a:sym typeface="Arial"/>
              </a:rPr>
              <a:t>[St. Louis, MO]</a:t>
            </a:r>
            <a:br>
              <a:rPr lang="en" sz="1300">
                <a:latin typeface="Arial"/>
                <a:ea typeface="Arial"/>
                <a:cs typeface="Arial"/>
                <a:sym typeface="Arial"/>
              </a:rPr>
            </a:br>
            <a:r>
              <a:rPr lang="en" sz="1300">
                <a:latin typeface="Arial"/>
                <a:ea typeface="Arial"/>
                <a:cs typeface="Arial"/>
                <a:sym typeface="Arial"/>
              </a:rPr>
              <a:t>Phase: </a:t>
            </a:r>
            <a:r>
              <a:rPr lang="en" sz="1300">
                <a:solidFill>
                  <a:schemeClr val="accent5"/>
                </a:solidFill>
                <a:latin typeface="Arial"/>
                <a:ea typeface="Arial"/>
                <a:cs typeface="Arial"/>
                <a:sym typeface="Arial"/>
              </a:rPr>
              <a:t>[Pursuit]</a:t>
            </a:r>
            <a:br>
              <a:rPr lang="en" sz="1300">
                <a:latin typeface="Arial"/>
                <a:ea typeface="Arial"/>
                <a:cs typeface="Arial"/>
                <a:sym typeface="Arial"/>
              </a:rPr>
            </a:br>
            <a:r>
              <a:rPr lang="en" sz="1300">
                <a:latin typeface="Arial"/>
                <a:ea typeface="Arial"/>
                <a:cs typeface="Arial"/>
                <a:sym typeface="Arial"/>
              </a:rPr>
              <a:t>Type: </a:t>
            </a:r>
            <a:r>
              <a:rPr lang="en" sz="1300">
                <a:solidFill>
                  <a:schemeClr val="accent5"/>
                </a:solidFill>
                <a:latin typeface="Arial"/>
                <a:ea typeface="Arial"/>
                <a:cs typeface="Arial"/>
                <a:sym typeface="Arial"/>
              </a:rPr>
              <a:t>[Multiuse]</a:t>
            </a:r>
            <a:br>
              <a:rPr lang="en" sz="1300">
                <a:latin typeface="Arial"/>
                <a:ea typeface="Arial"/>
                <a:cs typeface="Arial"/>
                <a:sym typeface="Arial"/>
              </a:rPr>
            </a:br>
            <a:r>
              <a:rPr lang="en" sz="1300">
                <a:latin typeface="Arial"/>
                <a:ea typeface="Arial"/>
                <a:cs typeface="Arial"/>
                <a:sym typeface="Arial"/>
              </a:rPr>
              <a:t>PreCon Manager:</a:t>
            </a:r>
            <a:r>
              <a:rPr lang="en" sz="1300">
                <a:solidFill>
                  <a:schemeClr val="accent5"/>
                </a:solidFill>
                <a:latin typeface="Arial"/>
                <a:ea typeface="Arial"/>
                <a:cs typeface="Arial"/>
                <a:sym typeface="Arial"/>
              </a:rPr>
              <a:t> [Steve McGuinness]</a:t>
            </a:r>
            <a:endParaRPr sz="1300">
              <a:latin typeface="Arial"/>
              <a:ea typeface="Arial"/>
              <a:cs typeface="Arial"/>
              <a:sym typeface="Arial"/>
            </a:endParaRPr>
          </a:p>
          <a:p>
            <a:pPr marL="0" lvl="0" indent="0" algn="l" rtl="0">
              <a:lnSpc>
                <a:spcPct val="115000"/>
              </a:lnSpc>
              <a:spcBef>
                <a:spcPts val="1200"/>
              </a:spcBef>
              <a:spcAft>
                <a:spcPts val="1200"/>
              </a:spcAft>
              <a:buSzPct val="149688"/>
              <a:buNone/>
            </a:pPr>
            <a:r>
              <a:rPr lang="en" sz="1300">
                <a:latin typeface="Arial"/>
                <a:ea typeface="Arial"/>
                <a:cs typeface="Arial"/>
                <a:sym typeface="Arial"/>
              </a:rPr>
              <a:t>Name: </a:t>
            </a:r>
            <a:r>
              <a:rPr lang="en" sz="1300">
                <a:solidFill>
                  <a:schemeClr val="accent5"/>
                </a:solidFill>
                <a:latin typeface="Arial"/>
                <a:ea typeface="Arial"/>
                <a:cs typeface="Arial"/>
                <a:sym typeface="Arial"/>
              </a:rPr>
              <a:t>[Join Headquarters]</a:t>
            </a:r>
            <a:br>
              <a:rPr lang="en" sz="1300">
                <a:latin typeface="Arial"/>
                <a:ea typeface="Arial"/>
                <a:cs typeface="Arial"/>
                <a:sym typeface="Arial"/>
              </a:rPr>
            </a:br>
            <a:r>
              <a:rPr lang="en" sz="1300">
                <a:latin typeface="Arial"/>
                <a:ea typeface="Arial"/>
                <a:cs typeface="Arial"/>
                <a:sym typeface="Arial"/>
              </a:rPr>
              <a:t>Start Date: </a:t>
            </a:r>
            <a:r>
              <a:rPr lang="en" sz="1300">
                <a:solidFill>
                  <a:schemeClr val="accent5"/>
                </a:solidFill>
                <a:latin typeface="Arial"/>
                <a:ea typeface="Arial"/>
                <a:cs typeface="Arial"/>
                <a:sym typeface="Arial"/>
              </a:rPr>
              <a:t>[April 2022]</a:t>
            </a:r>
            <a:br>
              <a:rPr lang="en" sz="1300">
                <a:latin typeface="Arial"/>
                <a:ea typeface="Arial"/>
                <a:cs typeface="Arial"/>
                <a:sym typeface="Arial"/>
              </a:rPr>
            </a:br>
            <a:r>
              <a:rPr lang="en" sz="1300">
                <a:latin typeface="Arial"/>
                <a:ea typeface="Arial"/>
                <a:cs typeface="Arial"/>
                <a:sym typeface="Arial"/>
              </a:rPr>
              <a:t>Location: </a:t>
            </a:r>
            <a:r>
              <a:rPr lang="en" sz="1300">
                <a:solidFill>
                  <a:schemeClr val="accent5"/>
                </a:solidFill>
                <a:latin typeface="Arial"/>
                <a:ea typeface="Arial"/>
                <a:cs typeface="Arial"/>
                <a:sym typeface="Arial"/>
              </a:rPr>
              <a:t>[Oakland, CA]</a:t>
            </a:r>
            <a:br>
              <a:rPr lang="en" sz="1300">
                <a:latin typeface="Arial"/>
                <a:ea typeface="Arial"/>
                <a:cs typeface="Arial"/>
                <a:sym typeface="Arial"/>
              </a:rPr>
            </a:br>
            <a:r>
              <a:rPr lang="en" sz="1300">
                <a:latin typeface="Arial"/>
                <a:ea typeface="Arial"/>
                <a:cs typeface="Arial"/>
                <a:sym typeface="Arial"/>
              </a:rPr>
              <a:t>Phase: </a:t>
            </a:r>
            <a:r>
              <a:rPr lang="en" sz="1300">
                <a:solidFill>
                  <a:schemeClr val="accent5"/>
                </a:solidFill>
                <a:latin typeface="Arial"/>
                <a:ea typeface="Arial"/>
                <a:cs typeface="Arial"/>
                <a:sym typeface="Arial"/>
              </a:rPr>
              <a:t>[Active Project]</a:t>
            </a:r>
            <a:br>
              <a:rPr lang="en" sz="1300">
                <a:latin typeface="Arial"/>
                <a:ea typeface="Arial"/>
                <a:cs typeface="Arial"/>
                <a:sym typeface="Arial"/>
              </a:rPr>
            </a:br>
            <a:r>
              <a:rPr lang="en" sz="1300">
                <a:latin typeface="Arial"/>
                <a:ea typeface="Arial"/>
                <a:cs typeface="Arial"/>
                <a:sym typeface="Arial"/>
              </a:rPr>
              <a:t>Type: </a:t>
            </a:r>
            <a:r>
              <a:rPr lang="en" sz="1300">
                <a:solidFill>
                  <a:schemeClr val="accent5"/>
                </a:solidFill>
                <a:latin typeface="Arial"/>
                <a:ea typeface="Arial"/>
                <a:cs typeface="Arial"/>
                <a:sym typeface="Arial"/>
              </a:rPr>
              <a:t>[Commercial]</a:t>
            </a:r>
            <a:br>
              <a:rPr lang="en" sz="1300">
                <a:latin typeface="Arial"/>
                <a:ea typeface="Arial"/>
                <a:cs typeface="Arial"/>
                <a:sym typeface="Arial"/>
              </a:rPr>
            </a:br>
            <a:r>
              <a:rPr lang="en" sz="1300">
                <a:latin typeface="Arial"/>
                <a:ea typeface="Arial"/>
                <a:cs typeface="Arial"/>
                <a:sym typeface="Arial"/>
              </a:rPr>
              <a:t>PreCon Manager:</a:t>
            </a:r>
            <a:r>
              <a:rPr lang="en" sz="1300">
                <a:solidFill>
                  <a:schemeClr val="accent5"/>
                </a:solidFill>
                <a:latin typeface="Arial"/>
                <a:ea typeface="Arial"/>
                <a:cs typeface="Arial"/>
                <a:sym typeface="Arial"/>
              </a:rPr>
              <a:t> [Lisa Walker]</a:t>
            </a:r>
            <a:endParaRPr sz="1500">
              <a:latin typeface="Arial"/>
              <a:ea typeface="Arial"/>
              <a:cs typeface="Arial"/>
              <a:sym typeface="Arial"/>
            </a:endParaRPr>
          </a:p>
        </p:txBody>
      </p:sp>
      <p:sp>
        <p:nvSpPr>
          <p:cNvPr id="275" name="Google Shape;275;p11"/>
          <p:cNvSpPr txBox="1"/>
          <p:nvPr/>
        </p:nvSpPr>
        <p:spPr>
          <a:xfrm>
            <a:off x="948600" y="2191050"/>
            <a:ext cx="3000000" cy="2227500"/>
          </a:xfrm>
          <a:prstGeom prst="rect">
            <a:avLst/>
          </a:prstGeom>
          <a:noFill/>
          <a:ln>
            <a:noFill/>
          </a:ln>
        </p:spPr>
        <p:txBody>
          <a:bodyPr spcFirstLastPara="1" wrap="square" lIns="0" tIns="0" rIns="91425" bIns="91425" anchor="t" anchorCtr="0">
            <a:normAutofit/>
          </a:bodyPr>
          <a:lstStyle/>
          <a:p>
            <a:pPr marL="0" marR="0" lvl="0" indent="0" algn="l" rtl="0">
              <a:lnSpc>
                <a:spcPct val="95000"/>
              </a:lnSpc>
              <a:spcBef>
                <a:spcPts val="1200"/>
              </a:spcBef>
              <a:spcAft>
                <a:spcPts val="1200"/>
              </a:spcAft>
              <a:buClr>
                <a:srgbClr val="000000"/>
              </a:buClr>
              <a:buSzPts val="770"/>
              <a:buFont typeface="Arial"/>
              <a:buNone/>
            </a:pPr>
            <a:r>
              <a:rPr lang="en" sz="1020" b="0" i="0" u="none" strike="noStrike" cap="none">
                <a:solidFill>
                  <a:srgbClr val="4E4E4E"/>
                </a:solidFill>
                <a:latin typeface="Arial"/>
                <a:ea typeface="Arial"/>
                <a:cs typeface="Arial"/>
                <a:sym typeface="Arial"/>
              </a:rPr>
              <a:t>In alignment with the Join Onboarding Plan, [Company Name] will roll out Join to strategically selected projects, where Join Champions are located, or motivated project teams exist. This will allow us to control, measure, and iterate on how Join is used on our projects without disrupting the wider group. Once Join has been successfully implemented on our initial projects, a broader rollout will follow to drive adoption across our team. The following projects have been identified as part of the initial rollout.</a:t>
            </a:r>
            <a:endParaRPr sz="1020" b="0" i="0" u="none" strike="noStrike" cap="none">
              <a:solidFill>
                <a:schemeClr val="dk2"/>
              </a:solidFill>
              <a:latin typeface="Arial"/>
              <a:ea typeface="Arial"/>
              <a:cs typeface="Arial"/>
              <a:sym typeface="Arial"/>
            </a:endParaRPr>
          </a:p>
        </p:txBody>
      </p:sp>
      <p:sp>
        <p:nvSpPr>
          <p:cNvPr id="276" name="Google Shape;27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11</a:t>
            </a:fld>
            <a:endParaRPr>
              <a:latin typeface="Arial"/>
              <a:ea typeface="Arial"/>
              <a:cs typeface="Arial"/>
              <a:sym typeface="Arial"/>
            </a:endParaRPr>
          </a:p>
        </p:txBody>
      </p:sp>
      <p:sp>
        <p:nvSpPr>
          <p:cNvPr id="277" name="Google Shape;277;p11"/>
          <p:cNvSpPr/>
          <p:nvPr/>
        </p:nvSpPr>
        <p:spPr>
          <a:xfrm>
            <a:off x="948600" y="1950662"/>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p12"/>
          <p:cNvPicPr preferRelativeResize="0"/>
          <p:nvPr/>
        </p:nvPicPr>
        <p:blipFill rotWithShape="1">
          <a:blip r:embed="rId3">
            <a:alphaModFix/>
          </a:blip>
          <a:srcRect t="23160" b="34545"/>
          <a:stretch/>
        </p:blipFill>
        <p:spPr>
          <a:xfrm>
            <a:off x="0" y="2871450"/>
            <a:ext cx="9144000" cy="2272050"/>
          </a:xfrm>
          <a:prstGeom prst="rect">
            <a:avLst/>
          </a:prstGeom>
          <a:noFill/>
          <a:ln>
            <a:noFill/>
          </a:ln>
        </p:spPr>
      </p:pic>
      <p:sp>
        <p:nvSpPr>
          <p:cNvPr id="284" name="Google Shape;284;p12"/>
          <p:cNvSpPr txBox="1">
            <a:spLocks noGrp="1"/>
          </p:cNvSpPr>
          <p:nvPr>
            <p:ph type="ctrTitle"/>
          </p:nvPr>
        </p:nvSpPr>
        <p:spPr>
          <a:xfrm>
            <a:off x="1177200" y="949525"/>
            <a:ext cx="6862500" cy="573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SzPts val="5200"/>
              <a:buNone/>
            </a:pPr>
            <a:r>
              <a:rPr lang="en" sz="2400">
                <a:latin typeface="Arial"/>
                <a:ea typeface="Arial"/>
                <a:cs typeface="Arial"/>
                <a:sym typeface="Arial"/>
              </a:rPr>
              <a:t>Rollout Schedule</a:t>
            </a:r>
            <a:endParaRPr sz="2400">
              <a:latin typeface="Arial"/>
              <a:ea typeface="Arial"/>
              <a:cs typeface="Arial"/>
              <a:sym typeface="Arial"/>
            </a:endParaRPr>
          </a:p>
        </p:txBody>
      </p:sp>
      <p:sp>
        <p:nvSpPr>
          <p:cNvPr id="285" name="Google Shape;285;p12"/>
          <p:cNvSpPr txBox="1">
            <a:spLocks noGrp="1"/>
          </p:cNvSpPr>
          <p:nvPr>
            <p:ph type="ctrTitle"/>
          </p:nvPr>
        </p:nvSpPr>
        <p:spPr>
          <a:xfrm>
            <a:off x="3627000" y="627225"/>
            <a:ext cx="18900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SzPts val="5200"/>
              <a:buNone/>
            </a:pPr>
            <a:r>
              <a:rPr lang="en" sz="800" b="0">
                <a:solidFill>
                  <a:schemeClr val="dk2"/>
                </a:solidFill>
                <a:latin typeface="Arial"/>
                <a:ea typeface="Arial"/>
                <a:cs typeface="Arial"/>
                <a:sym typeface="Arial"/>
              </a:rPr>
              <a:t>COMMUNICATION PLAN</a:t>
            </a:r>
            <a:endParaRPr sz="800" b="0">
              <a:solidFill>
                <a:schemeClr val="dk2"/>
              </a:solidFill>
              <a:latin typeface="Arial"/>
              <a:ea typeface="Arial"/>
              <a:cs typeface="Arial"/>
              <a:sym typeface="Arial"/>
            </a:endParaRPr>
          </a:p>
        </p:txBody>
      </p:sp>
      <p:sp>
        <p:nvSpPr>
          <p:cNvPr id="286" name="Google Shape;286;p12"/>
          <p:cNvSpPr/>
          <p:nvPr/>
        </p:nvSpPr>
        <p:spPr>
          <a:xfrm>
            <a:off x="4212000" y="147323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83D04"/>
              </a:solidFill>
              <a:latin typeface="Arial"/>
              <a:ea typeface="Arial"/>
              <a:cs typeface="Arial"/>
              <a:sym typeface="Arial"/>
            </a:endParaRPr>
          </a:p>
        </p:txBody>
      </p:sp>
      <p:sp>
        <p:nvSpPr>
          <p:cNvPr id="287" name="Google Shape;287;p12"/>
          <p:cNvSpPr/>
          <p:nvPr/>
        </p:nvSpPr>
        <p:spPr>
          <a:xfrm>
            <a:off x="2114628" y="1829675"/>
            <a:ext cx="6633900" cy="2911500"/>
          </a:xfrm>
          <a:prstGeom prst="round2SameRect">
            <a:avLst>
              <a:gd name="adj1" fmla="val 7344"/>
              <a:gd name="adj2" fmla="val 0"/>
            </a:avLst>
          </a:prstGeom>
          <a:solidFill>
            <a:schemeClr val="dk2"/>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p:txBody>
      </p:sp>
      <p:sp>
        <p:nvSpPr>
          <p:cNvPr id="288" name="Google Shape;288;p12"/>
          <p:cNvSpPr/>
          <p:nvPr/>
        </p:nvSpPr>
        <p:spPr>
          <a:xfrm>
            <a:off x="398021" y="2138897"/>
            <a:ext cx="8350500" cy="2744400"/>
          </a:xfrm>
          <a:prstGeom prst="roundRect">
            <a:avLst>
              <a:gd name="adj" fmla="val 4469"/>
            </a:avLst>
          </a:prstGeom>
          <a:solidFill>
            <a:srgbClr val="FFFFFF"/>
          </a:solidFill>
          <a:ln w="9525" cap="flat" cmpd="sng">
            <a:solidFill>
              <a:schemeClr val="dk2"/>
            </a:solidFill>
            <a:prstDash val="solid"/>
            <a:round/>
            <a:headEnd type="none" w="sm" len="sm"/>
            <a:tailEnd type="none" w="sm" len="sm"/>
          </a:ln>
          <a:effectLst>
            <a:outerShdw blurRad="71438" dist="76200" dir="3000000" rotWithShape="0">
              <a:srgbClr val="475D84">
                <a:alpha val="21568"/>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aphicFrame>
        <p:nvGraphicFramePr>
          <p:cNvPr id="289" name="Google Shape;289;p12"/>
          <p:cNvGraphicFramePr/>
          <p:nvPr/>
        </p:nvGraphicFramePr>
        <p:xfrm>
          <a:off x="398000" y="2140425"/>
          <a:ext cx="3000000" cy="3000000"/>
        </p:xfrm>
        <a:graphic>
          <a:graphicData uri="http://schemas.openxmlformats.org/drawingml/2006/table">
            <a:tbl>
              <a:tblPr>
                <a:noFill/>
                <a:tableStyleId>{E1DA1DAA-957F-4DD9-8A75-2D3A2D28C8D2}</a:tableStyleId>
              </a:tblPr>
              <a:tblGrid>
                <a:gridCol w="1716575">
                  <a:extLst>
                    <a:ext uri="{9D8B030D-6E8A-4147-A177-3AD203B41FA5}">
                      <a16:colId xmlns:a16="http://schemas.microsoft.com/office/drawing/2014/main" val="20000"/>
                    </a:ext>
                  </a:extLst>
                </a:gridCol>
                <a:gridCol w="736450">
                  <a:extLst>
                    <a:ext uri="{9D8B030D-6E8A-4147-A177-3AD203B41FA5}">
                      <a16:colId xmlns:a16="http://schemas.microsoft.com/office/drawing/2014/main" val="20001"/>
                    </a:ext>
                  </a:extLst>
                </a:gridCol>
                <a:gridCol w="736450">
                  <a:extLst>
                    <a:ext uri="{9D8B030D-6E8A-4147-A177-3AD203B41FA5}">
                      <a16:colId xmlns:a16="http://schemas.microsoft.com/office/drawing/2014/main" val="20002"/>
                    </a:ext>
                  </a:extLst>
                </a:gridCol>
                <a:gridCol w="736450">
                  <a:extLst>
                    <a:ext uri="{9D8B030D-6E8A-4147-A177-3AD203B41FA5}">
                      <a16:colId xmlns:a16="http://schemas.microsoft.com/office/drawing/2014/main" val="20003"/>
                    </a:ext>
                  </a:extLst>
                </a:gridCol>
                <a:gridCol w="736475">
                  <a:extLst>
                    <a:ext uri="{9D8B030D-6E8A-4147-A177-3AD203B41FA5}">
                      <a16:colId xmlns:a16="http://schemas.microsoft.com/office/drawing/2014/main" val="20004"/>
                    </a:ext>
                  </a:extLst>
                </a:gridCol>
                <a:gridCol w="736450">
                  <a:extLst>
                    <a:ext uri="{9D8B030D-6E8A-4147-A177-3AD203B41FA5}">
                      <a16:colId xmlns:a16="http://schemas.microsoft.com/office/drawing/2014/main" val="20005"/>
                    </a:ext>
                  </a:extLst>
                </a:gridCol>
                <a:gridCol w="736600">
                  <a:extLst>
                    <a:ext uri="{9D8B030D-6E8A-4147-A177-3AD203B41FA5}">
                      <a16:colId xmlns:a16="http://schemas.microsoft.com/office/drawing/2014/main" val="20006"/>
                    </a:ext>
                  </a:extLst>
                </a:gridCol>
                <a:gridCol w="731350">
                  <a:extLst>
                    <a:ext uri="{9D8B030D-6E8A-4147-A177-3AD203B41FA5}">
                      <a16:colId xmlns:a16="http://schemas.microsoft.com/office/drawing/2014/main" val="20007"/>
                    </a:ext>
                  </a:extLst>
                </a:gridCol>
                <a:gridCol w="741400">
                  <a:extLst>
                    <a:ext uri="{9D8B030D-6E8A-4147-A177-3AD203B41FA5}">
                      <a16:colId xmlns:a16="http://schemas.microsoft.com/office/drawing/2014/main" val="20008"/>
                    </a:ext>
                  </a:extLst>
                </a:gridCol>
                <a:gridCol w="742050">
                  <a:extLst>
                    <a:ext uri="{9D8B030D-6E8A-4147-A177-3AD203B41FA5}">
                      <a16:colId xmlns:a16="http://schemas.microsoft.com/office/drawing/2014/main" val="20009"/>
                    </a:ext>
                  </a:extLst>
                </a:gridCol>
              </a:tblGrid>
              <a:tr h="4574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Proxima Nova"/>
                          <a:ea typeface="Proxima Nova"/>
                          <a:cs typeface="Proxima Nova"/>
                          <a:sym typeface="Proxima Nova"/>
                        </a:rPr>
                        <a:t>Onboarding Kickoff</a:t>
                      </a:r>
                      <a:endParaRPr sz="1100" u="none" strike="noStrike" cap="none">
                        <a:latin typeface="Proxima Nova"/>
                        <a:ea typeface="Proxima Nova"/>
                        <a:cs typeface="Proxima Nova"/>
                        <a:sym typeface="Proxima Nova"/>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574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Proxima Nova"/>
                          <a:ea typeface="Proxima Nova"/>
                          <a:cs typeface="Proxima Nova"/>
                          <a:sym typeface="Proxima Nova"/>
                        </a:rPr>
                        <a:t>Champion Enablement</a:t>
                      </a:r>
                      <a:endParaRPr sz="1100" u="none" strike="noStrike" cap="none">
                        <a:latin typeface="Proxima Nova"/>
                        <a:ea typeface="Proxima Nova"/>
                        <a:cs typeface="Proxima Nova"/>
                        <a:sym typeface="Proxima Nova"/>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574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Proxima Nova"/>
                          <a:ea typeface="Proxima Nova"/>
                          <a:cs typeface="Proxima Nova"/>
                          <a:sym typeface="Proxima Nova"/>
                        </a:rPr>
                        <a:t>End User Training</a:t>
                      </a:r>
                      <a:endParaRPr sz="1100" u="none" strike="noStrike" cap="none">
                        <a:latin typeface="Proxima Nova"/>
                        <a:ea typeface="Proxima Nova"/>
                        <a:cs typeface="Proxima Nova"/>
                        <a:sym typeface="Proxima Nova"/>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574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Proxima Nova"/>
                          <a:ea typeface="Proxima Nova"/>
                          <a:cs typeface="Proxima Nova"/>
                          <a:sym typeface="Proxima Nova"/>
                        </a:rPr>
                        <a:t>[Project 1] </a:t>
                      </a:r>
                      <a:endParaRPr sz="1100" u="none" strike="noStrike" cap="none">
                        <a:latin typeface="Proxima Nova"/>
                        <a:ea typeface="Proxima Nova"/>
                        <a:cs typeface="Proxima Nova"/>
                        <a:sym typeface="Proxima Nova"/>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574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Proxima Nova"/>
                          <a:ea typeface="Proxima Nova"/>
                          <a:cs typeface="Proxima Nova"/>
                          <a:sym typeface="Proxima Nova"/>
                        </a:rPr>
                        <a:t>[Project 2]</a:t>
                      </a:r>
                      <a:endParaRPr sz="1100" u="none" strike="noStrike" cap="none">
                        <a:latin typeface="Proxima Nova"/>
                        <a:ea typeface="Proxima Nova"/>
                        <a:cs typeface="Proxima Nova"/>
                        <a:sym typeface="Proxima Nova"/>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574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Proxima Nova"/>
                          <a:ea typeface="Proxima Nova"/>
                          <a:cs typeface="Proxima Nova"/>
                          <a:sym typeface="Proxima Nova"/>
                        </a:rPr>
                        <a:t>[Project 3]</a:t>
                      </a:r>
                      <a:endParaRPr sz="1100" u="none" strike="noStrike" cap="none">
                        <a:latin typeface="Proxima Nova"/>
                        <a:ea typeface="Proxima Nova"/>
                        <a:cs typeface="Proxima Nova"/>
                        <a:sym typeface="Proxima Nova"/>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90" name="Google Shape;290;p12"/>
          <p:cNvSpPr txBox="1"/>
          <p:nvPr/>
        </p:nvSpPr>
        <p:spPr>
          <a:xfrm>
            <a:off x="2890315" y="1884444"/>
            <a:ext cx="660900" cy="17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Arial"/>
                <a:ea typeface="Arial"/>
                <a:cs typeface="Arial"/>
                <a:sym typeface="Arial"/>
              </a:rPr>
              <a:t>[May]</a:t>
            </a:r>
            <a:endParaRPr sz="1500" b="1" i="0" u="none" strike="noStrike" cap="none">
              <a:solidFill>
                <a:srgbClr val="000000"/>
              </a:solidFill>
              <a:latin typeface="Arial"/>
              <a:ea typeface="Arial"/>
              <a:cs typeface="Arial"/>
              <a:sym typeface="Arial"/>
            </a:endParaRPr>
          </a:p>
        </p:txBody>
      </p:sp>
      <p:sp>
        <p:nvSpPr>
          <p:cNvPr id="291" name="Google Shape;291;p12"/>
          <p:cNvSpPr txBox="1"/>
          <p:nvPr/>
        </p:nvSpPr>
        <p:spPr>
          <a:xfrm>
            <a:off x="5099726" y="1884444"/>
            <a:ext cx="660900" cy="17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Arial"/>
                <a:ea typeface="Arial"/>
                <a:cs typeface="Arial"/>
                <a:sym typeface="Arial"/>
              </a:rPr>
              <a:t>[June]</a:t>
            </a:r>
            <a:endParaRPr sz="1500" b="1" i="0" u="none" strike="noStrike" cap="none">
              <a:solidFill>
                <a:srgbClr val="000000"/>
              </a:solidFill>
              <a:latin typeface="Arial"/>
              <a:ea typeface="Arial"/>
              <a:cs typeface="Arial"/>
              <a:sym typeface="Arial"/>
            </a:endParaRPr>
          </a:p>
        </p:txBody>
      </p:sp>
      <p:sp>
        <p:nvSpPr>
          <p:cNvPr id="292" name="Google Shape;292;p12"/>
          <p:cNvSpPr txBox="1"/>
          <p:nvPr/>
        </p:nvSpPr>
        <p:spPr>
          <a:xfrm>
            <a:off x="7311945" y="1884444"/>
            <a:ext cx="660900" cy="17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Arial"/>
                <a:ea typeface="Arial"/>
                <a:cs typeface="Arial"/>
                <a:sym typeface="Arial"/>
              </a:rPr>
              <a:t>[July]</a:t>
            </a:r>
            <a:endParaRPr sz="1500" b="1" i="0" u="none" strike="noStrike" cap="none">
              <a:solidFill>
                <a:srgbClr val="000000"/>
              </a:solidFill>
              <a:latin typeface="Arial"/>
              <a:ea typeface="Arial"/>
              <a:cs typeface="Arial"/>
              <a:sym typeface="Arial"/>
            </a:endParaRPr>
          </a:p>
        </p:txBody>
      </p:sp>
      <p:cxnSp>
        <p:nvCxnSpPr>
          <p:cNvPr id="293" name="Google Shape;293;p12"/>
          <p:cNvCxnSpPr/>
          <p:nvPr/>
        </p:nvCxnSpPr>
        <p:spPr>
          <a:xfrm>
            <a:off x="2240845" y="2370747"/>
            <a:ext cx="261900" cy="0"/>
          </a:xfrm>
          <a:prstGeom prst="straightConnector1">
            <a:avLst/>
          </a:prstGeom>
          <a:noFill/>
          <a:ln w="76200" cap="rnd" cmpd="sng">
            <a:solidFill>
              <a:schemeClr val="accent5"/>
            </a:solidFill>
            <a:prstDash val="solid"/>
            <a:miter lim="800000"/>
            <a:headEnd type="none" w="sm" len="sm"/>
            <a:tailEnd type="none" w="sm" len="sm"/>
          </a:ln>
        </p:spPr>
      </p:cxnSp>
      <p:cxnSp>
        <p:nvCxnSpPr>
          <p:cNvPr id="294" name="Google Shape;294;p12"/>
          <p:cNvCxnSpPr/>
          <p:nvPr/>
        </p:nvCxnSpPr>
        <p:spPr>
          <a:xfrm>
            <a:off x="2502762" y="2835451"/>
            <a:ext cx="1370100" cy="0"/>
          </a:xfrm>
          <a:prstGeom prst="straightConnector1">
            <a:avLst/>
          </a:prstGeom>
          <a:noFill/>
          <a:ln w="76200" cap="rnd" cmpd="sng">
            <a:solidFill>
              <a:schemeClr val="accent5"/>
            </a:solidFill>
            <a:prstDash val="solid"/>
            <a:miter lim="800000"/>
            <a:headEnd type="none" w="sm" len="sm"/>
            <a:tailEnd type="none" w="sm" len="sm"/>
          </a:ln>
        </p:spPr>
      </p:cxnSp>
      <p:cxnSp>
        <p:nvCxnSpPr>
          <p:cNvPr id="295" name="Google Shape;295;p12"/>
          <p:cNvCxnSpPr/>
          <p:nvPr/>
        </p:nvCxnSpPr>
        <p:spPr>
          <a:xfrm>
            <a:off x="3976050" y="3285425"/>
            <a:ext cx="4726800" cy="0"/>
          </a:xfrm>
          <a:prstGeom prst="straightConnector1">
            <a:avLst/>
          </a:prstGeom>
          <a:noFill/>
          <a:ln w="76200" cap="rnd" cmpd="sng">
            <a:solidFill>
              <a:schemeClr val="accent5"/>
            </a:solidFill>
            <a:prstDash val="solid"/>
            <a:miter lim="800000"/>
            <a:headEnd type="none" w="sm" len="sm"/>
            <a:tailEnd type="none" w="sm" len="sm"/>
          </a:ln>
        </p:spPr>
      </p:cxnSp>
      <p:cxnSp>
        <p:nvCxnSpPr>
          <p:cNvPr id="296" name="Google Shape;296;p12"/>
          <p:cNvCxnSpPr/>
          <p:nvPr/>
        </p:nvCxnSpPr>
        <p:spPr>
          <a:xfrm>
            <a:off x="4386608" y="3765957"/>
            <a:ext cx="1032300" cy="0"/>
          </a:xfrm>
          <a:prstGeom prst="straightConnector1">
            <a:avLst/>
          </a:prstGeom>
          <a:noFill/>
          <a:ln w="76200" cap="rnd" cmpd="sng">
            <a:solidFill>
              <a:schemeClr val="accent5"/>
            </a:solidFill>
            <a:prstDash val="solid"/>
            <a:miter lim="800000"/>
            <a:headEnd type="none" w="sm" len="sm"/>
            <a:tailEnd type="none" w="sm" len="sm"/>
          </a:ln>
        </p:spPr>
      </p:cxnSp>
      <p:cxnSp>
        <p:nvCxnSpPr>
          <p:cNvPr id="297" name="Google Shape;297;p12"/>
          <p:cNvCxnSpPr/>
          <p:nvPr/>
        </p:nvCxnSpPr>
        <p:spPr>
          <a:xfrm>
            <a:off x="5264703" y="4192411"/>
            <a:ext cx="1037700" cy="0"/>
          </a:xfrm>
          <a:prstGeom prst="straightConnector1">
            <a:avLst/>
          </a:prstGeom>
          <a:noFill/>
          <a:ln w="76200" cap="rnd" cmpd="sng">
            <a:solidFill>
              <a:schemeClr val="accent5"/>
            </a:solidFill>
            <a:prstDash val="solid"/>
            <a:miter lim="800000"/>
            <a:headEnd type="none" w="sm" len="sm"/>
            <a:tailEnd type="none" w="sm" len="sm"/>
          </a:ln>
        </p:spPr>
      </p:cxnSp>
      <p:cxnSp>
        <p:nvCxnSpPr>
          <p:cNvPr id="298" name="Google Shape;298;p12"/>
          <p:cNvCxnSpPr/>
          <p:nvPr/>
        </p:nvCxnSpPr>
        <p:spPr>
          <a:xfrm>
            <a:off x="6227103" y="4658611"/>
            <a:ext cx="1037700" cy="0"/>
          </a:xfrm>
          <a:prstGeom prst="straightConnector1">
            <a:avLst/>
          </a:prstGeom>
          <a:noFill/>
          <a:ln w="76200" cap="rnd" cmpd="sng">
            <a:solidFill>
              <a:schemeClr val="accent5"/>
            </a:solidFill>
            <a:prstDash val="solid"/>
            <a:miter lim="800000"/>
            <a:headEnd type="none" w="sm" len="sm"/>
            <a:tailEnd type="none" w="sm" len="sm"/>
          </a:ln>
        </p:spPr>
      </p:cxnSp>
      <p:sp>
        <p:nvSpPr>
          <p:cNvPr id="299" name="Google Shape;29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12</a:t>
            </a:fld>
            <a:endParaRPr>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13"/>
          <p:cNvPicPr preferRelativeResize="0"/>
          <p:nvPr/>
        </p:nvPicPr>
        <p:blipFill rotWithShape="1">
          <a:blip r:embed="rId3">
            <a:alphaModFix/>
          </a:blip>
          <a:srcRect t="23160" b="34545"/>
          <a:stretch/>
        </p:blipFill>
        <p:spPr>
          <a:xfrm>
            <a:off x="0" y="0"/>
            <a:ext cx="9144000" cy="2272050"/>
          </a:xfrm>
          <a:prstGeom prst="rect">
            <a:avLst/>
          </a:prstGeom>
          <a:noFill/>
          <a:ln>
            <a:noFill/>
          </a:ln>
        </p:spPr>
      </p:pic>
      <p:sp>
        <p:nvSpPr>
          <p:cNvPr id="306" name="Google Shape;306;p13"/>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3"/>
          <p:cNvSpPr txBox="1">
            <a:spLocks noGrp="1"/>
          </p:cNvSpPr>
          <p:nvPr>
            <p:ph type="ctrTitle"/>
          </p:nvPr>
        </p:nvSpPr>
        <p:spPr>
          <a:xfrm>
            <a:off x="1177200" y="949525"/>
            <a:ext cx="6862500" cy="573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SzPts val="5200"/>
              <a:buNone/>
            </a:pPr>
            <a:r>
              <a:rPr lang="en" sz="2400">
                <a:latin typeface="Arial"/>
                <a:ea typeface="Arial"/>
                <a:cs typeface="Arial"/>
                <a:sym typeface="Arial"/>
              </a:rPr>
              <a:t>Get Your Project Up &amp; Running in Hours</a:t>
            </a:r>
            <a:endParaRPr sz="2400">
              <a:latin typeface="Arial"/>
              <a:ea typeface="Arial"/>
              <a:cs typeface="Arial"/>
              <a:sym typeface="Arial"/>
            </a:endParaRPr>
          </a:p>
        </p:txBody>
      </p:sp>
      <p:sp>
        <p:nvSpPr>
          <p:cNvPr id="308" name="Google Shape;308;p13"/>
          <p:cNvSpPr txBox="1">
            <a:spLocks noGrp="1"/>
          </p:cNvSpPr>
          <p:nvPr>
            <p:ph type="ctrTitle"/>
          </p:nvPr>
        </p:nvSpPr>
        <p:spPr>
          <a:xfrm>
            <a:off x="3627000" y="627225"/>
            <a:ext cx="18900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SzPts val="5200"/>
              <a:buNone/>
            </a:pPr>
            <a:r>
              <a:rPr lang="en" sz="800" b="0">
                <a:solidFill>
                  <a:schemeClr val="dk2"/>
                </a:solidFill>
                <a:latin typeface="Arial"/>
                <a:ea typeface="Arial"/>
                <a:cs typeface="Arial"/>
                <a:sym typeface="Arial"/>
              </a:rPr>
              <a:t>PROJECT QUICKSTART GUIDE</a:t>
            </a:r>
            <a:endParaRPr sz="800" b="0">
              <a:solidFill>
                <a:schemeClr val="dk2"/>
              </a:solidFill>
              <a:latin typeface="Arial"/>
              <a:ea typeface="Arial"/>
              <a:cs typeface="Arial"/>
              <a:sym typeface="Arial"/>
            </a:endParaRPr>
          </a:p>
        </p:txBody>
      </p:sp>
      <p:sp>
        <p:nvSpPr>
          <p:cNvPr id="309" name="Google Shape;309;p13"/>
          <p:cNvSpPr/>
          <p:nvPr/>
        </p:nvSpPr>
        <p:spPr>
          <a:xfrm>
            <a:off x="4212000" y="147323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83D04"/>
              </a:solidFill>
              <a:latin typeface="Arial"/>
              <a:ea typeface="Arial"/>
              <a:cs typeface="Arial"/>
              <a:sym typeface="Arial"/>
            </a:endParaRPr>
          </a:p>
        </p:txBody>
      </p:sp>
      <p:sp>
        <p:nvSpPr>
          <p:cNvPr id="310" name="Google Shape;310;p13"/>
          <p:cNvSpPr/>
          <p:nvPr/>
        </p:nvSpPr>
        <p:spPr>
          <a:xfrm>
            <a:off x="778401" y="2077000"/>
            <a:ext cx="1443900" cy="358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   LEARN</a:t>
            </a:r>
            <a:endParaRPr sz="1200" b="1" i="0" u="none" strike="noStrike" cap="none">
              <a:solidFill>
                <a:srgbClr val="000000"/>
              </a:solidFill>
              <a:latin typeface="Arial"/>
              <a:ea typeface="Arial"/>
              <a:cs typeface="Arial"/>
              <a:sym typeface="Arial"/>
            </a:endParaRPr>
          </a:p>
        </p:txBody>
      </p:sp>
      <p:sp>
        <p:nvSpPr>
          <p:cNvPr id="311" name="Google Shape;311;p13"/>
          <p:cNvSpPr/>
          <p:nvPr/>
        </p:nvSpPr>
        <p:spPr>
          <a:xfrm>
            <a:off x="295354" y="1957650"/>
            <a:ext cx="640200" cy="618600"/>
          </a:xfrm>
          <a:prstGeom prst="flowChartConnector">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1</a:t>
            </a:r>
            <a:endParaRPr sz="2000" b="1" i="0" u="none" strike="noStrike" cap="none">
              <a:solidFill>
                <a:srgbClr val="000000"/>
              </a:solidFill>
              <a:latin typeface="Arial"/>
              <a:ea typeface="Arial"/>
              <a:cs typeface="Arial"/>
              <a:sym typeface="Arial"/>
            </a:endParaRPr>
          </a:p>
        </p:txBody>
      </p:sp>
      <p:sp>
        <p:nvSpPr>
          <p:cNvPr id="312" name="Google Shape;312;p13"/>
          <p:cNvSpPr txBox="1"/>
          <p:nvPr/>
        </p:nvSpPr>
        <p:spPr>
          <a:xfrm>
            <a:off x="2286225" y="2491875"/>
            <a:ext cx="1479300" cy="122081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lt1"/>
                </a:solidFill>
                <a:latin typeface="Arial"/>
                <a:ea typeface="Arial"/>
                <a:cs typeface="Arial"/>
                <a:sym typeface="Arial"/>
              </a:rPr>
              <a:t>Import your first estimate into Join.</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Arial"/>
                <a:ea typeface="Arial"/>
                <a:cs typeface="Arial"/>
                <a:sym typeface="Arial"/>
              </a:rPr>
              <a:t>Compare estimate and budget easily.</a:t>
            </a:r>
            <a:endParaRPr sz="1000" b="1" i="0" u="none" strike="noStrike" cap="none">
              <a:solidFill>
                <a:schemeClr val="lt1"/>
              </a:solidFill>
              <a:latin typeface="Arial"/>
              <a:ea typeface="Arial"/>
              <a:cs typeface="Arial"/>
              <a:sym typeface="Arial"/>
            </a:endParaRPr>
          </a:p>
          <a:p>
            <a:pPr marL="0" marR="0" lvl="0" indent="0" algn="l" rtl="0">
              <a:lnSpc>
                <a:spcPct val="100000"/>
              </a:lnSpc>
              <a:spcBef>
                <a:spcPts val="500"/>
              </a:spcBef>
              <a:spcAft>
                <a:spcPts val="500"/>
              </a:spcAft>
              <a:buClr>
                <a:schemeClr val="dk1"/>
              </a:buClr>
              <a:buSzPts val="1100"/>
              <a:buFont typeface="Arial"/>
              <a:buNone/>
            </a:pPr>
            <a:r>
              <a:rPr lang="en" sz="1000" b="1" i="0" u="none" strike="noStrike" cap="none">
                <a:solidFill>
                  <a:schemeClr val="lt1"/>
                </a:solidFill>
                <a:latin typeface="Arial"/>
                <a:ea typeface="Arial"/>
                <a:cs typeface="Arial"/>
                <a:sym typeface="Arial"/>
              </a:rPr>
              <a:t>Improved reporting.</a:t>
            </a:r>
            <a:endParaRPr sz="1000" b="0" i="0" u="none" strike="noStrike" cap="none">
              <a:solidFill>
                <a:schemeClr val="lt1"/>
              </a:solidFill>
              <a:latin typeface="Arial"/>
              <a:ea typeface="Arial"/>
              <a:cs typeface="Arial"/>
              <a:sym typeface="Arial"/>
            </a:endParaRPr>
          </a:p>
        </p:txBody>
      </p:sp>
      <p:sp>
        <p:nvSpPr>
          <p:cNvPr id="313" name="Google Shape;313;p13"/>
          <p:cNvSpPr txBox="1"/>
          <p:nvPr/>
        </p:nvSpPr>
        <p:spPr>
          <a:xfrm>
            <a:off x="3921950" y="2491875"/>
            <a:ext cx="18615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Build out your change log in Join.</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lt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en" sz="1000" b="1" i="0" u="none" strike="noStrike" cap="none">
                <a:solidFill>
                  <a:schemeClr val="lt1"/>
                </a:solidFill>
                <a:latin typeface="Arial"/>
                <a:ea typeface="Arial"/>
                <a:cs typeface="Arial"/>
                <a:sym typeface="Arial"/>
              </a:rPr>
              <a:t>Real-time collaboration.</a:t>
            </a:r>
            <a:endParaRPr sz="1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Arial"/>
                <a:ea typeface="Arial"/>
                <a:cs typeface="Arial"/>
                <a:sym typeface="Arial"/>
              </a:rPr>
              <a:t>Improved decision-making.</a:t>
            </a:r>
            <a:endParaRPr sz="1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sp>
        <p:nvSpPr>
          <p:cNvPr id="314" name="Google Shape;314;p13"/>
          <p:cNvSpPr txBox="1"/>
          <p:nvPr/>
        </p:nvSpPr>
        <p:spPr>
          <a:xfrm>
            <a:off x="2260350" y="1771475"/>
            <a:ext cx="1861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PROJECT KICKOFF WORKSHOP*</a:t>
            </a:r>
            <a:endParaRPr sz="800" b="0" i="0" u="none" strike="noStrike" cap="none">
              <a:solidFill>
                <a:schemeClr val="dk2"/>
              </a:solidFill>
              <a:latin typeface="Arial"/>
              <a:ea typeface="Arial"/>
              <a:cs typeface="Arial"/>
              <a:sym typeface="Arial"/>
            </a:endParaRPr>
          </a:p>
        </p:txBody>
      </p:sp>
      <p:sp>
        <p:nvSpPr>
          <p:cNvPr id="315" name="Google Shape;315;p13"/>
          <p:cNvSpPr/>
          <p:nvPr/>
        </p:nvSpPr>
        <p:spPr>
          <a:xfrm>
            <a:off x="5933850" y="1931925"/>
            <a:ext cx="2970600" cy="683700"/>
          </a:xfrm>
          <a:prstGeom prst="rightArrow">
            <a:avLst>
              <a:gd name="adj1" fmla="val 50000"/>
              <a:gd name="adj2"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    INVITE TEAM &amp; COLLABORATE</a:t>
            </a:r>
            <a:endParaRPr sz="1200" b="1" i="0" u="none" strike="noStrike" cap="none">
              <a:solidFill>
                <a:srgbClr val="000000"/>
              </a:solidFill>
              <a:latin typeface="Arial"/>
              <a:ea typeface="Arial"/>
              <a:cs typeface="Arial"/>
              <a:sym typeface="Arial"/>
            </a:endParaRPr>
          </a:p>
        </p:txBody>
      </p:sp>
      <p:sp>
        <p:nvSpPr>
          <p:cNvPr id="316" name="Google Shape;316;p13"/>
          <p:cNvSpPr/>
          <p:nvPr/>
        </p:nvSpPr>
        <p:spPr>
          <a:xfrm>
            <a:off x="2159400" y="2104425"/>
            <a:ext cx="1723200" cy="338700"/>
          </a:xfrm>
          <a:prstGeom prst="homePlate">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   ADD ESTIMATE</a:t>
            </a:r>
            <a:endParaRPr sz="1200" b="1" i="0" u="none" strike="noStrike" cap="none">
              <a:solidFill>
                <a:srgbClr val="000000"/>
              </a:solidFill>
              <a:latin typeface="Arial"/>
              <a:ea typeface="Arial"/>
              <a:cs typeface="Arial"/>
              <a:sym typeface="Arial"/>
            </a:endParaRPr>
          </a:p>
        </p:txBody>
      </p:sp>
      <p:sp>
        <p:nvSpPr>
          <p:cNvPr id="317" name="Google Shape;317;p13"/>
          <p:cNvSpPr/>
          <p:nvPr/>
        </p:nvSpPr>
        <p:spPr>
          <a:xfrm>
            <a:off x="3716100" y="2103225"/>
            <a:ext cx="2374200" cy="339900"/>
          </a:xfrm>
          <a:prstGeom prst="chevron">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ADD CHANGE LOG</a:t>
            </a:r>
            <a:endParaRPr sz="1200" b="1" i="0" u="none" strike="noStrike" cap="none">
              <a:solidFill>
                <a:srgbClr val="000000"/>
              </a:solidFill>
              <a:latin typeface="Arial"/>
              <a:ea typeface="Arial"/>
              <a:cs typeface="Arial"/>
              <a:sym typeface="Arial"/>
            </a:endParaRPr>
          </a:p>
        </p:txBody>
      </p:sp>
      <p:sp>
        <p:nvSpPr>
          <p:cNvPr id="318" name="Google Shape;318;p13"/>
          <p:cNvSpPr/>
          <p:nvPr/>
        </p:nvSpPr>
        <p:spPr>
          <a:xfrm>
            <a:off x="1660500" y="1957650"/>
            <a:ext cx="640200" cy="618600"/>
          </a:xfrm>
          <a:prstGeom prst="flowChartConnector">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2</a:t>
            </a:r>
            <a:endParaRPr sz="2000" b="1" i="0" u="none" strike="noStrike" cap="none">
              <a:solidFill>
                <a:srgbClr val="000000"/>
              </a:solidFill>
              <a:latin typeface="Arial"/>
              <a:ea typeface="Arial"/>
              <a:cs typeface="Arial"/>
              <a:sym typeface="Arial"/>
            </a:endParaRPr>
          </a:p>
        </p:txBody>
      </p:sp>
      <p:sp>
        <p:nvSpPr>
          <p:cNvPr id="319" name="Google Shape;319;p13"/>
          <p:cNvSpPr txBox="1"/>
          <p:nvPr/>
        </p:nvSpPr>
        <p:spPr>
          <a:xfrm>
            <a:off x="881516" y="1771475"/>
            <a:ext cx="13164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PRE-KICKOFF</a:t>
            </a:r>
            <a:endParaRPr sz="800" b="0" i="0" u="none" strike="noStrike" cap="none">
              <a:solidFill>
                <a:schemeClr val="dk2"/>
              </a:solidFill>
              <a:latin typeface="Arial"/>
              <a:ea typeface="Arial"/>
              <a:cs typeface="Arial"/>
              <a:sym typeface="Arial"/>
            </a:endParaRPr>
          </a:p>
        </p:txBody>
      </p:sp>
      <p:sp>
        <p:nvSpPr>
          <p:cNvPr id="320" name="Google Shape;320;p13"/>
          <p:cNvSpPr txBox="1"/>
          <p:nvPr/>
        </p:nvSpPr>
        <p:spPr>
          <a:xfrm>
            <a:off x="5933850" y="2491875"/>
            <a:ext cx="24741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lt1"/>
                </a:solidFill>
                <a:latin typeface="Arial"/>
                <a:ea typeface="Arial"/>
                <a:cs typeface="Arial"/>
                <a:sym typeface="Arial"/>
              </a:rPr>
              <a:t>Invite as many team members as suitable for project needs.  Can be internal or owner, architect, and trades if applicable.</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en" sz="1000" b="1" i="0" u="none" strike="noStrike" cap="none">
                <a:solidFill>
                  <a:schemeClr val="lt1"/>
                </a:solidFill>
                <a:latin typeface="Arial"/>
                <a:ea typeface="Arial"/>
                <a:cs typeface="Arial"/>
                <a:sym typeface="Arial"/>
              </a:rPr>
              <a:t>Alignment on project status.</a:t>
            </a:r>
            <a:endParaRPr sz="1000" b="1" i="0" u="none" strike="noStrike" cap="none">
              <a:solidFill>
                <a:schemeClr val="lt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en" sz="1000" b="1" i="0" u="none" strike="noStrike" cap="none">
                <a:solidFill>
                  <a:schemeClr val="lt1"/>
                </a:solidFill>
                <a:latin typeface="Arial"/>
                <a:ea typeface="Arial"/>
                <a:cs typeface="Arial"/>
                <a:sym typeface="Arial"/>
              </a:rPr>
              <a:t>Improved accountability.</a:t>
            </a:r>
            <a:endParaRPr sz="1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Arial"/>
                <a:ea typeface="Arial"/>
                <a:cs typeface="Arial"/>
                <a:sym typeface="Arial"/>
              </a:rPr>
              <a:t>Faster decisions.</a:t>
            </a:r>
            <a:endParaRPr sz="1000" b="0" i="0" u="none" strike="noStrike" cap="none">
              <a:solidFill>
                <a:schemeClr val="lt1"/>
              </a:solidFill>
              <a:latin typeface="Arial"/>
              <a:ea typeface="Arial"/>
              <a:cs typeface="Arial"/>
              <a:sym typeface="Arial"/>
            </a:endParaRPr>
          </a:p>
        </p:txBody>
      </p:sp>
      <p:sp>
        <p:nvSpPr>
          <p:cNvPr id="321" name="Google Shape;321;p13"/>
          <p:cNvSpPr txBox="1"/>
          <p:nvPr/>
        </p:nvSpPr>
        <p:spPr>
          <a:xfrm>
            <a:off x="2091650" y="2880168"/>
            <a:ext cx="640200" cy="80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p:txBody>
      </p:sp>
      <p:sp>
        <p:nvSpPr>
          <p:cNvPr id="322" name="Google Shape;322;p13"/>
          <p:cNvSpPr txBox="1"/>
          <p:nvPr/>
        </p:nvSpPr>
        <p:spPr>
          <a:xfrm>
            <a:off x="3728650" y="2935624"/>
            <a:ext cx="640200" cy="640200"/>
          </a:xfrm>
          <a:prstGeom prst="rect">
            <a:avLst/>
          </a:prstGeom>
          <a:noFill/>
          <a:ln>
            <a:noFill/>
          </a:ln>
        </p:spPr>
        <p:txBody>
          <a:bodyPr spcFirstLastPara="1" wrap="square" lIns="91425" tIns="91425" rIns="91425" bIns="91425" anchor="t" anchorCtr="0">
            <a:spAutoFit/>
          </a:bodyPr>
          <a:lstStyle/>
          <a:p>
            <a:pPr marL="0" marR="0" lvl="0" indent="0" algn="l" rtl="0">
              <a:lnSpc>
                <a:spcPct val="85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p:txBody>
      </p:sp>
      <p:sp>
        <p:nvSpPr>
          <p:cNvPr id="323" name="Google Shape;323;p13"/>
          <p:cNvSpPr txBox="1"/>
          <p:nvPr/>
        </p:nvSpPr>
        <p:spPr>
          <a:xfrm>
            <a:off x="5756688" y="3095451"/>
            <a:ext cx="640200" cy="864300"/>
          </a:xfrm>
          <a:prstGeom prst="rect">
            <a:avLst/>
          </a:prstGeom>
          <a:noFill/>
          <a:ln>
            <a:noFill/>
          </a:ln>
        </p:spPr>
        <p:txBody>
          <a:bodyPr spcFirstLastPara="1" wrap="square" lIns="91425" tIns="91425" rIns="91425" bIns="91425" anchor="t" anchorCtr="0">
            <a:spAutoFit/>
          </a:bodyPr>
          <a:lstStyle/>
          <a:p>
            <a:pPr marL="0" marR="0" lvl="0" indent="0" algn="l" rtl="0">
              <a:lnSpc>
                <a:spcPct val="92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a:p>
            <a:pPr marL="0" marR="0" lvl="0" indent="0" algn="l" rtl="0">
              <a:lnSpc>
                <a:spcPct val="92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a:p>
            <a:pPr marL="0" marR="0" lvl="0" indent="0" algn="l" rtl="0">
              <a:lnSpc>
                <a:spcPct val="92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t>
            </a:r>
            <a:endParaRPr sz="1600" b="1" i="0" u="none" strike="noStrike" cap="none">
              <a:solidFill>
                <a:schemeClr val="lt1"/>
              </a:solidFill>
              <a:latin typeface="Arial"/>
              <a:ea typeface="Arial"/>
              <a:cs typeface="Arial"/>
              <a:sym typeface="Arial"/>
            </a:endParaRPr>
          </a:p>
        </p:txBody>
      </p:sp>
      <p:pic>
        <p:nvPicPr>
          <p:cNvPr id="324" name="Google Shape;324;p13"/>
          <p:cNvPicPr preferRelativeResize="0"/>
          <p:nvPr/>
        </p:nvPicPr>
        <p:blipFill rotWithShape="1">
          <a:blip r:embed="rId4">
            <a:alphaModFix/>
          </a:blip>
          <a:srcRect/>
          <a:stretch/>
        </p:blipFill>
        <p:spPr>
          <a:xfrm>
            <a:off x="669863" y="3526831"/>
            <a:ext cx="1118776" cy="1118797"/>
          </a:xfrm>
          <a:prstGeom prst="rect">
            <a:avLst/>
          </a:prstGeom>
          <a:noFill/>
          <a:ln>
            <a:noFill/>
          </a:ln>
        </p:spPr>
      </p:pic>
      <p:pic>
        <p:nvPicPr>
          <p:cNvPr id="325" name="Google Shape;325;p13"/>
          <p:cNvPicPr preferRelativeResize="0"/>
          <p:nvPr/>
        </p:nvPicPr>
        <p:blipFill rotWithShape="1">
          <a:blip r:embed="rId5">
            <a:alphaModFix/>
          </a:blip>
          <a:srcRect/>
          <a:stretch/>
        </p:blipFill>
        <p:spPr>
          <a:xfrm>
            <a:off x="3296050" y="3612896"/>
            <a:ext cx="1443901" cy="1443932"/>
          </a:xfrm>
          <a:prstGeom prst="rect">
            <a:avLst/>
          </a:prstGeom>
          <a:noFill/>
          <a:ln>
            <a:noFill/>
          </a:ln>
        </p:spPr>
      </p:pic>
      <p:pic>
        <p:nvPicPr>
          <p:cNvPr id="326" name="Google Shape;326;p13"/>
          <p:cNvPicPr preferRelativeResize="0"/>
          <p:nvPr/>
        </p:nvPicPr>
        <p:blipFill rotWithShape="1">
          <a:blip r:embed="rId6">
            <a:alphaModFix/>
          </a:blip>
          <a:srcRect/>
          <a:stretch/>
        </p:blipFill>
        <p:spPr>
          <a:xfrm>
            <a:off x="7366326" y="3095439"/>
            <a:ext cx="1258650" cy="1258650"/>
          </a:xfrm>
          <a:prstGeom prst="rect">
            <a:avLst/>
          </a:prstGeom>
          <a:noFill/>
          <a:ln>
            <a:noFill/>
          </a:ln>
        </p:spPr>
      </p:pic>
      <p:sp>
        <p:nvSpPr>
          <p:cNvPr id="327" name="Google Shape;32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13</a:t>
            </a:fld>
            <a:endParaRPr>
              <a:latin typeface="Arial"/>
              <a:ea typeface="Arial"/>
              <a:cs typeface="Arial"/>
              <a:sym typeface="Arial"/>
            </a:endParaRPr>
          </a:p>
        </p:txBody>
      </p:sp>
      <p:sp>
        <p:nvSpPr>
          <p:cNvPr id="328" name="Google Shape;328;p13"/>
          <p:cNvSpPr txBox="1"/>
          <p:nvPr/>
        </p:nvSpPr>
        <p:spPr>
          <a:xfrm>
            <a:off x="669875" y="2491872"/>
            <a:ext cx="1371600"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Self guided learning and familiarization with Join.</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9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60-90 minutes of self-paced learning + exercises.</a:t>
            </a:r>
            <a:endParaRPr sz="800" b="0" i="0" u="none" strike="noStrike" cap="none">
              <a:solidFill>
                <a:schemeClr val="dk2"/>
              </a:solidFill>
              <a:latin typeface="Arial"/>
              <a:ea typeface="Arial"/>
              <a:cs typeface="Arial"/>
              <a:sym typeface="Arial"/>
            </a:endParaRPr>
          </a:p>
        </p:txBody>
      </p:sp>
      <p:sp>
        <p:nvSpPr>
          <p:cNvPr id="329" name="Google Shape;329;p13"/>
          <p:cNvSpPr txBox="1"/>
          <p:nvPr/>
        </p:nvSpPr>
        <p:spPr>
          <a:xfrm>
            <a:off x="4913400" y="4494000"/>
            <a:ext cx="37575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*Workshop is typically completed in 3-4 hours and is led by your Join Champions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14"/>
          <p:cNvPicPr preferRelativeResize="0"/>
          <p:nvPr/>
        </p:nvPicPr>
        <p:blipFill rotWithShape="1">
          <a:blip r:embed="rId3">
            <a:alphaModFix/>
          </a:blip>
          <a:srcRect l="31420" t="2032" r="15359" b="6005"/>
          <a:stretch/>
        </p:blipFill>
        <p:spPr>
          <a:xfrm>
            <a:off x="4676400" y="-5400"/>
            <a:ext cx="4467600" cy="5153999"/>
          </a:xfrm>
          <a:prstGeom prst="rect">
            <a:avLst/>
          </a:prstGeom>
          <a:noFill/>
          <a:ln>
            <a:noFill/>
          </a:ln>
        </p:spPr>
      </p:pic>
      <p:sp>
        <p:nvSpPr>
          <p:cNvPr id="335" name="Google Shape;335;p14"/>
          <p:cNvSpPr/>
          <p:nvPr/>
        </p:nvSpPr>
        <p:spPr>
          <a:xfrm>
            <a:off x="0" y="-10475"/>
            <a:ext cx="4767600" cy="5154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4"/>
          <p:cNvSpPr/>
          <p:nvPr/>
        </p:nvSpPr>
        <p:spPr>
          <a:xfrm>
            <a:off x="3978000" y="326375"/>
            <a:ext cx="46908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4"/>
          <p:cNvSpPr txBox="1">
            <a:spLocks noGrp="1"/>
          </p:cNvSpPr>
          <p:nvPr>
            <p:ph type="body" idx="1"/>
          </p:nvPr>
        </p:nvSpPr>
        <p:spPr>
          <a:xfrm>
            <a:off x="4334500" y="517425"/>
            <a:ext cx="4160700" cy="4135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600" b="1">
                <a:solidFill>
                  <a:srgbClr val="F6B901"/>
                </a:solidFill>
                <a:latin typeface="Arial"/>
                <a:ea typeface="Arial"/>
                <a:cs typeface="Arial"/>
                <a:sym typeface="Arial"/>
              </a:rPr>
              <a:t>Pursuit Projects</a:t>
            </a:r>
            <a:endParaRPr sz="1600" b="1">
              <a:solidFill>
                <a:srgbClr val="F6B901"/>
              </a:solidFill>
              <a:latin typeface="Arial"/>
              <a:ea typeface="Arial"/>
              <a:cs typeface="Arial"/>
              <a:sym typeface="Arial"/>
            </a:endParaRPr>
          </a:p>
          <a:p>
            <a:pPr marL="0" lvl="0" indent="0" algn="l" rtl="0">
              <a:lnSpc>
                <a:spcPct val="115000"/>
              </a:lnSpc>
              <a:spcBef>
                <a:spcPts val="0"/>
              </a:spcBef>
              <a:spcAft>
                <a:spcPts val="0"/>
              </a:spcAft>
              <a:buSzPts val="1800"/>
              <a:buNone/>
            </a:pPr>
            <a:r>
              <a:rPr lang="en" sz="1200">
                <a:solidFill>
                  <a:srgbClr val="4E4E4E"/>
                </a:solidFill>
                <a:latin typeface="Arial"/>
                <a:ea typeface="Arial"/>
                <a:cs typeface="Arial"/>
                <a:sym typeface="Arial"/>
              </a:rPr>
              <a:t>Present early estimate concepts and value engineering possibilities to the owner with Join. Allowing you to build early trust with the owner and showcase future state real-time project collaboration.</a:t>
            </a:r>
            <a:endParaRPr sz="1200">
              <a:solidFill>
                <a:srgbClr val="4E4E4E"/>
              </a:solidFill>
              <a:latin typeface="Arial"/>
              <a:ea typeface="Arial"/>
              <a:cs typeface="Arial"/>
              <a:sym typeface="Arial"/>
            </a:endParaRPr>
          </a:p>
          <a:p>
            <a:pPr marL="0" lvl="0" indent="0" algn="l" rtl="0">
              <a:lnSpc>
                <a:spcPct val="115000"/>
              </a:lnSpc>
              <a:spcBef>
                <a:spcPts val="1000"/>
              </a:spcBef>
              <a:spcAft>
                <a:spcPts val="0"/>
              </a:spcAft>
              <a:buSzPts val="1800"/>
              <a:buNone/>
            </a:pPr>
            <a:r>
              <a:rPr lang="en" sz="1600" b="1">
                <a:solidFill>
                  <a:srgbClr val="F6B901"/>
                </a:solidFill>
                <a:latin typeface="Arial"/>
                <a:ea typeface="Arial"/>
                <a:cs typeface="Arial"/>
                <a:sym typeface="Arial"/>
              </a:rPr>
              <a:t>Design Build/Assist, CMAR, and IPD</a:t>
            </a:r>
            <a:endParaRPr sz="1600" b="1">
              <a:solidFill>
                <a:srgbClr val="F6B901"/>
              </a:solidFill>
              <a:latin typeface="Arial"/>
              <a:ea typeface="Arial"/>
              <a:cs typeface="Arial"/>
              <a:sym typeface="Arial"/>
            </a:endParaRPr>
          </a:p>
          <a:p>
            <a:pPr marL="0" lvl="0" indent="0" algn="l" rtl="0">
              <a:lnSpc>
                <a:spcPct val="115000"/>
              </a:lnSpc>
              <a:spcBef>
                <a:spcPts val="0"/>
              </a:spcBef>
              <a:spcAft>
                <a:spcPts val="0"/>
              </a:spcAft>
              <a:buSzPts val="1800"/>
              <a:buNone/>
            </a:pPr>
            <a:r>
              <a:rPr lang="en" sz="1200">
                <a:solidFill>
                  <a:srgbClr val="4E4E4E"/>
                </a:solidFill>
                <a:latin typeface="Arial"/>
                <a:ea typeface="Arial"/>
                <a:cs typeface="Arial"/>
                <a:sym typeface="Arial"/>
              </a:rPr>
              <a:t>Use Join for continuous estimating and design/cost management at every stage of the project. Get the entire project team on board and increase clarity and accountability in the decision-making process.</a:t>
            </a:r>
            <a:endParaRPr sz="1200">
              <a:solidFill>
                <a:schemeClr val="lt1"/>
              </a:solidFill>
              <a:latin typeface="Arial"/>
              <a:ea typeface="Arial"/>
              <a:cs typeface="Arial"/>
              <a:sym typeface="Arial"/>
            </a:endParaRPr>
          </a:p>
          <a:p>
            <a:pPr marL="0" lvl="0" indent="0" algn="l" rtl="0">
              <a:lnSpc>
                <a:spcPct val="115000"/>
              </a:lnSpc>
              <a:spcBef>
                <a:spcPts val="1000"/>
              </a:spcBef>
              <a:spcAft>
                <a:spcPts val="0"/>
              </a:spcAft>
              <a:buSzPts val="1800"/>
              <a:buNone/>
            </a:pPr>
            <a:r>
              <a:rPr lang="en" sz="1600" b="1">
                <a:solidFill>
                  <a:srgbClr val="F6B901"/>
                </a:solidFill>
                <a:latin typeface="Arial"/>
                <a:ea typeface="Arial"/>
                <a:cs typeface="Arial"/>
                <a:sym typeface="Arial"/>
              </a:rPr>
              <a:t>Design-Bid-Build (traditional contract)</a:t>
            </a:r>
            <a:endParaRPr sz="1600" b="1">
              <a:solidFill>
                <a:srgbClr val="F6B901"/>
              </a:solidFill>
              <a:latin typeface="Arial"/>
              <a:ea typeface="Arial"/>
              <a:cs typeface="Arial"/>
              <a:sym typeface="Arial"/>
            </a:endParaRPr>
          </a:p>
          <a:p>
            <a:pPr marL="0" lvl="0" indent="0" algn="l" rtl="0">
              <a:lnSpc>
                <a:spcPct val="115000"/>
              </a:lnSpc>
              <a:spcBef>
                <a:spcPts val="0"/>
              </a:spcBef>
              <a:spcAft>
                <a:spcPts val="1000"/>
              </a:spcAft>
              <a:buSzPts val="1800"/>
              <a:buNone/>
            </a:pPr>
            <a:r>
              <a:rPr lang="en" sz="1200">
                <a:solidFill>
                  <a:srgbClr val="4E4E4E"/>
                </a:solidFill>
                <a:latin typeface="Arial"/>
                <a:ea typeface="Arial"/>
                <a:cs typeface="Arial"/>
                <a:sym typeface="Arial"/>
              </a:rPr>
              <a:t>Join replaces your internal value engineering and changelog, delivering increased internal collaboration and transparency.</a:t>
            </a:r>
            <a:endParaRPr sz="1600" b="1">
              <a:solidFill>
                <a:srgbClr val="F6B901"/>
              </a:solidFill>
              <a:latin typeface="Arial"/>
              <a:ea typeface="Arial"/>
              <a:cs typeface="Arial"/>
              <a:sym typeface="Arial"/>
            </a:endParaRPr>
          </a:p>
        </p:txBody>
      </p:sp>
      <p:sp>
        <p:nvSpPr>
          <p:cNvPr id="338" name="Google Shape;33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14</a:t>
            </a:fld>
            <a:endParaRPr>
              <a:latin typeface="Arial"/>
              <a:ea typeface="Arial"/>
              <a:cs typeface="Arial"/>
              <a:sym typeface="Arial"/>
            </a:endParaRPr>
          </a:p>
        </p:txBody>
      </p:sp>
      <p:sp>
        <p:nvSpPr>
          <p:cNvPr id="339" name="Google Shape;339;p14"/>
          <p:cNvSpPr txBox="1">
            <a:spLocks noGrp="1"/>
          </p:cNvSpPr>
          <p:nvPr>
            <p:ph type="ctrTitle" idx="4294967295"/>
          </p:nvPr>
        </p:nvSpPr>
        <p:spPr>
          <a:xfrm>
            <a:off x="4752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800" b="0" i="0" u="none" strike="noStrike" cap="none">
                <a:solidFill>
                  <a:schemeClr val="dk2"/>
                </a:solidFill>
                <a:latin typeface="Arial"/>
                <a:ea typeface="Arial"/>
                <a:cs typeface="Arial"/>
                <a:sym typeface="Arial"/>
              </a:rPr>
              <a:t>COMMUNICATION PLAN</a:t>
            </a:r>
            <a:endParaRPr sz="800" b="0" i="0" u="none" strike="noStrike" cap="none">
              <a:solidFill>
                <a:schemeClr val="dk2"/>
              </a:solidFill>
              <a:latin typeface="Arial"/>
              <a:ea typeface="Arial"/>
              <a:cs typeface="Arial"/>
              <a:sym typeface="Arial"/>
            </a:endParaRPr>
          </a:p>
        </p:txBody>
      </p:sp>
      <p:sp>
        <p:nvSpPr>
          <p:cNvPr id="340" name="Google Shape;340;p14"/>
          <p:cNvSpPr txBox="1">
            <a:spLocks noGrp="1"/>
          </p:cNvSpPr>
          <p:nvPr>
            <p:ph type="ctrTitle" idx="4294967295"/>
          </p:nvPr>
        </p:nvSpPr>
        <p:spPr>
          <a:xfrm>
            <a:off x="475200" y="1272225"/>
            <a:ext cx="2641200" cy="1071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2400" b="1" i="0" u="none" strike="noStrike" cap="none">
                <a:solidFill>
                  <a:schemeClr val="lt1"/>
                </a:solidFill>
                <a:latin typeface="Arial"/>
                <a:ea typeface="Arial"/>
                <a:cs typeface="Arial"/>
                <a:sym typeface="Arial"/>
              </a:rPr>
              <a:t>When to use Join</a:t>
            </a:r>
            <a:endParaRPr sz="2400" b="1" i="0" u="none" strike="noStrike" cap="none">
              <a:solidFill>
                <a:schemeClr val="lt1"/>
              </a:solidFill>
              <a:latin typeface="Arial"/>
              <a:ea typeface="Arial"/>
              <a:cs typeface="Arial"/>
              <a:sym typeface="Arial"/>
            </a:endParaRPr>
          </a:p>
        </p:txBody>
      </p:sp>
      <p:sp>
        <p:nvSpPr>
          <p:cNvPr id="341" name="Google Shape;341;p14"/>
          <p:cNvSpPr/>
          <p:nvPr/>
        </p:nvSpPr>
        <p:spPr>
          <a:xfrm>
            <a:off x="475200" y="177171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5"/>
          <p:cNvSpPr/>
          <p:nvPr/>
        </p:nvSpPr>
        <p:spPr>
          <a:xfrm>
            <a:off x="0" y="-12"/>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p15"/>
          <p:cNvPicPr preferRelativeResize="0"/>
          <p:nvPr/>
        </p:nvPicPr>
        <p:blipFill rotWithShape="1">
          <a:blip r:embed="rId3">
            <a:alphaModFix/>
          </a:blip>
          <a:srcRect t="59049"/>
          <a:stretch/>
        </p:blipFill>
        <p:spPr>
          <a:xfrm>
            <a:off x="0" y="2653625"/>
            <a:ext cx="9144000" cy="2494976"/>
          </a:xfrm>
          <a:prstGeom prst="rect">
            <a:avLst/>
          </a:prstGeom>
          <a:noFill/>
          <a:ln>
            <a:noFill/>
          </a:ln>
        </p:spPr>
      </p:pic>
      <p:sp>
        <p:nvSpPr>
          <p:cNvPr id="348" name="Google Shape;348;p15"/>
          <p:cNvSpPr/>
          <p:nvPr/>
        </p:nvSpPr>
        <p:spPr>
          <a:xfrm>
            <a:off x="6748464" y="2078325"/>
            <a:ext cx="1896000" cy="2190000"/>
          </a:xfrm>
          <a:prstGeom prst="roundRect">
            <a:avLst>
              <a:gd name="adj" fmla="val 3333"/>
            </a:avLst>
          </a:prstGeom>
          <a:solidFill>
            <a:srgbClr val="FFFFFF"/>
          </a:solidFill>
          <a:ln w="9525" cap="flat" cmpd="sng">
            <a:solidFill>
              <a:schemeClr val="accent6"/>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New Projects &amp; Hires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As you win more work and add new team members don’t forget to set them up for success. Continue to leverage the Project Kickoff and Training Plan as needed.</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Self Guided Content</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Role-based Self Guided Content</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Led by Join Champions</a:t>
            </a:r>
            <a:endParaRPr sz="1400" b="1" i="0" u="none" strike="noStrike" cap="none">
              <a:solidFill>
                <a:schemeClr val="dk2"/>
              </a:solidFill>
              <a:latin typeface="Arial"/>
              <a:ea typeface="Arial"/>
              <a:cs typeface="Arial"/>
              <a:sym typeface="Arial"/>
            </a:endParaRPr>
          </a:p>
        </p:txBody>
      </p:sp>
      <p:sp>
        <p:nvSpPr>
          <p:cNvPr id="349" name="Google Shape;349;p15"/>
          <p:cNvSpPr txBox="1">
            <a:spLocks noGrp="1"/>
          </p:cNvSpPr>
          <p:nvPr>
            <p:ph type="ctrTitle"/>
          </p:nvPr>
        </p:nvSpPr>
        <p:spPr>
          <a:xfrm>
            <a:off x="1459350" y="747768"/>
            <a:ext cx="6225300" cy="3225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SzPts val="5200"/>
              <a:buNone/>
            </a:pPr>
            <a:r>
              <a:rPr lang="en" sz="2400">
                <a:latin typeface="Arial"/>
                <a:ea typeface="Arial"/>
                <a:cs typeface="Arial"/>
                <a:sym typeface="Arial"/>
              </a:rPr>
              <a:t>Learning Approach</a:t>
            </a:r>
            <a:endParaRPr sz="2400">
              <a:latin typeface="Arial"/>
              <a:ea typeface="Arial"/>
              <a:cs typeface="Arial"/>
              <a:sym typeface="Arial"/>
            </a:endParaRPr>
          </a:p>
        </p:txBody>
      </p:sp>
      <p:sp>
        <p:nvSpPr>
          <p:cNvPr id="350" name="Google Shape;35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15</a:t>
            </a:fld>
            <a:endParaRPr>
              <a:latin typeface="Arial"/>
              <a:ea typeface="Arial"/>
              <a:cs typeface="Arial"/>
              <a:sym typeface="Arial"/>
            </a:endParaRPr>
          </a:p>
        </p:txBody>
      </p:sp>
      <p:sp>
        <p:nvSpPr>
          <p:cNvPr id="351" name="Google Shape;351;p15"/>
          <p:cNvSpPr txBox="1">
            <a:spLocks noGrp="1"/>
          </p:cNvSpPr>
          <p:nvPr>
            <p:ph type="ctrTitle"/>
          </p:nvPr>
        </p:nvSpPr>
        <p:spPr>
          <a:xfrm>
            <a:off x="3197850" y="398625"/>
            <a:ext cx="27483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SzPts val="5200"/>
              <a:buNone/>
            </a:pPr>
            <a:r>
              <a:rPr lang="en" sz="800" b="0">
                <a:solidFill>
                  <a:schemeClr val="dk2"/>
                </a:solidFill>
                <a:latin typeface="Arial"/>
                <a:ea typeface="Arial"/>
                <a:cs typeface="Arial"/>
                <a:sym typeface="Arial"/>
              </a:rPr>
              <a:t>COMMUNICATION PLAN</a:t>
            </a:r>
            <a:endParaRPr sz="800" b="0">
              <a:solidFill>
                <a:schemeClr val="dk2"/>
              </a:solidFill>
              <a:latin typeface="Arial"/>
              <a:ea typeface="Arial"/>
              <a:cs typeface="Arial"/>
              <a:sym typeface="Arial"/>
            </a:endParaRPr>
          </a:p>
        </p:txBody>
      </p:sp>
      <p:sp>
        <p:nvSpPr>
          <p:cNvPr id="352" name="Google Shape;352;p15"/>
          <p:cNvSpPr/>
          <p:nvPr/>
        </p:nvSpPr>
        <p:spPr>
          <a:xfrm>
            <a:off x="4212000" y="126726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5"/>
          <p:cNvSpPr/>
          <p:nvPr/>
        </p:nvSpPr>
        <p:spPr>
          <a:xfrm>
            <a:off x="475200" y="2078325"/>
            <a:ext cx="1896000" cy="2190000"/>
          </a:xfrm>
          <a:prstGeom prst="roundRect">
            <a:avLst>
              <a:gd name="adj" fmla="val 3333"/>
            </a:avLst>
          </a:prstGeom>
          <a:solidFill>
            <a:srgbClr val="FFFFFF"/>
          </a:solidFill>
          <a:ln w="9525" cap="flat" cmpd="sng">
            <a:solidFill>
              <a:schemeClr val="accent3"/>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Champion Enablement</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Designed to give [Company Name]’s Join Champions the knowledge, skills, and confidence they’ll need to support their teams in their adoption of Join.</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Self Guided Content</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Hands-on setup with real project data</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Q&amp;A with Join project experts</a:t>
            </a:r>
            <a:endParaRPr sz="800" b="0" i="0" u="none" strike="noStrike" cap="none">
              <a:solidFill>
                <a:schemeClr val="dk2"/>
              </a:solidFill>
              <a:latin typeface="Arial"/>
              <a:ea typeface="Arial"/>
              <a:cs typeface="Arial"/>
              <a:sym typeface="Arial"/>
            </a:endParaRPr>
          </a:p>
        </p:txBody>
      </p:sp>
      <p:sp>
        <p:nvSpPr>
          <p:cNvPr id="354" name="Google Shape;354;p15"/>
          <p:cNvSpPr/>
          <p:nvPr/>
        </p:nvSpPr>
        <p:spPr>
          <a:xfrm>
            <a:off x="4657376" y="2078325"/>
            <a:ext cx="1896000" cy="2190000"/>
          </a:xfrm>
          <a:prstGeom prst="roundRect">
            <a:avLst>
              <a:gd name="adj" fmla="val 3333"/>
            </a:avLst>
          </a:prstGeom>
          <a:solidFill>
            <a:srgbClr val="FFFFFF"/>
          </a:solidFill>
          <a:ln w="9525" cap="flat" cmpd="sng">
            <a:solidFill>
              <a:schemeClr val="accent5"/>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Project Kickoff</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Join Champions lead Project Kickoff workshops to accelerate project setup. Project team members can self-onboard by following the Join Training Plan. </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Led by Join Champions</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Support from Join project experts</a:t>
            </a:r>
            <a:endParaRPr sz="1400" b="1" i="0" u="none" strike="noStrike" cap="none">
              <a:solidFill>
                <a:schemeClr val="dk2"/>
              </a:solidFill>
              <a:latin typeface="Arial"/>
              <a:ea typeface="Arial"/>
              <a:cs typeface="Arial"/>
              <a:sym typeface="Arial"/>
            </a:endParaRPr>
          </a:p>
        </p:txBody>
      </p:sp>
      <p:grpSp>
        <p:nvGrpSpPr>
          <p:cNvPr id="355" name="Google Shape;355;p15"/>
          <p:cNvGrpSpPr/>
          <p:nvPr/>
        </p:nvGrpSpPr>
        <p:grpSpPr>
          <a:xfrm>
            <a:off x="5245387" y="1719525"/>
            <a:ext cx="720000" cy="720000"/>
            <a:chOff x="5378400" y="1719525"/>
            <a:chExt cx="720000" cy="720000"/>
          </a:xfrm>
        </p:grpSpPr>
        <p:sp>
          <p:nvSpPr>
            <p:cNvPr id="356" name="Google Shape;356;p15"/>
            <p:cNvSpPr/>
            <p:nvPr/>
          </p:nvSpPr>
          <p:spPr>
            <a:xfrm>
              <a:off x="5398650" y="1739775"/>
              <a:ext cx="679500" cy="679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7" name="Google Shape;357;p15"/>
            <p:cNvPicPr preferRelativeResize="0"/>
            <p:nvPr/>
          </p:nvPicPr>
          <p:blipFill rotWithShape="1">
            <a:blip r:embed="rId4">
              <a:alphaModFix/>
            </a:blip>
            <a:srcRect/>
            <a:stretch/>
          </p:blipFill>
          <p:spPr>
            <a:xfrm>
              <a:off x="5378400" y="1719525"/>
              <a:ext cx="720000" cy="720000"/>
            </a:xfrm>
            <a:prstGeom prst="rect">
              <a:avLst/>
            </a:prstGeom>
            <a:noFill/>
            <a:ln>
              <a:noFill/>
            </a:ln>
          </p:spPr>
        </p:pic>
      </p:grpSp>
      <p:grpSp>
        <p:nvGrpSpPr>
          <p:cNvPr id="358" name="Google Shape;358;p15"/>
          <p:cNvGrpSpPr/>
          <p:nvPr/>
        </p:nvGrpSpPr>
        <p:grpSpPr>
          <a:xfrm>
            <a:off x="1083450" y="1739775"/>
            <a:ext cx="679500" cy="679500"/>
            <a:chOff x="1489275" y="1739775"/>
            <a:chExt cx="679500" cy="679500"/>
          </a:xfrm>
        </p:grpSpPr>
        <p:sp>
          <p:nvSpPr>
            <p:cNvPr id="359" name="Google Shape;359;p15"/>
            <p:cNvSpPr/>
            <p:nvPr/>
          </p:nvSpPr>
          <p:spPr>
            <a:xfrm>
              <a:off x="1489275" y="1739775"/>
              <a:ext cx="679500" cy="6795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15"/>
            <p:cNvPicPr preferRelativeResize="0"/>
            <p:nvPr/>
          </p:nvPicPr>
          <p:blipFill rotWithShape="1">
            <a:blip r:embed="rId5">
              <a:alphaModFix/>
            </a:blip>
            <a:srcRect/>
            <a:stretch/>
          </p:blipFill>
          <p:spPr>
            <a:xfrm>
              <a:off x="1636550" y="1853000"/>
              <a:ext cx="384950" cy="453050"/>
            </a:xfrm>
            <a:prstGeom prst="rect">
              <a:avLst/>
            </a:prstGeom>
            <a:noFill/>
            <a:ln>
              <a:noFill/>
            </a:ln>
          </p:spPr>
        </p:pic>
      </p:grpSp>
      <p:grpSp>
        <p:nvGrpSpPr>
          <p:cNvPr id="361" name="Google Shape;361;p15"/>
          <p:cNvGrpSpPr/>
          <p:nvPr/>
        </p:nvGrpSpPr>
        <p:grpSpPr>
          <a:xfrm>
            <a:off x="7352900" y="1719524"/>
            <a:ext cx="687162" cy="699751"/>
            <a:chOff x="6971025" y="1719524"/>
            <a:chExt cx="687162" cy="699751"/>
          </a:xfrm>
        </p:grpSpPr>
        <p:sp>
          <p:nvSpPr>
            <p:cNvPr id="362" name="Google Shape;362;p15"/>
            <p:cNvSpPr/>
            <p:nvPr/>
          </p:nvSpPr>
          <p:spPr>
            <a:xfrm>
              <a:off x="6971025" y="1739775"/>
              <a:ext cx="679500" cy="679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3" name="Google Shape;363;p15" descr="Social network with solid fill"/>
            <p:cNvPicPr preferRelativeResize="0"/>
            <p:nvPr/>
          </p:nvPicPr>
          <p:blipFill rotWithShape="1">
            <a:blip r:embed="rId6">
              <a:alphaModFix/>
            </a:blip>
            <a:srcRect/>
            <a:stretch/>
          </p:blipFill>
          <p:spPr>
            <a:xfrm>
              <a:off x="6987112" y="1719524"/>
              <a:ext cx="671075" cy="671052"/>
            </a:xfrm>
            <a:prstGeom prst="rect">
              <a:avLst/>
            </a:prstGeom>
            <a:noFill/>
            <a:ln>
              <a:noFill/>
            </a:ln>
          </p:spPr>
        </p:pic>
      </p:grpSp>
      <p:sp>
        <p:nvSpPr>
          <p:cNvPr id="364" name="Google Shape;364;p15"/>
          <p:cNvSpPr/>
          <p:nvPr/>
        </p:nvSpPr>
        <p:spPr>
          <a:xfrm>
            <a:off x="2566288" y="2078325"/>
            <a:ext cx="1896000" cy="2190000"/>
          </a:xfrm>
          <a:prstGeom prst="roundRect">
            <a:avLst>
              <a:gd name="adj" fmla="val 3333"/>
            </a:avLst>
          </a:prstGeom>
          <a:solidFill>
            <a:srgbClr val="FFFFFF"/>
          </a:solidFill>
          <a:ln w="9525" cap="flat" cmpd="sng">
            <a:solidFill>
              <a:schemeClr val="accent4"/>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Getting Started</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No matter what role you’re in, get up to speed with Join by following the Join Training Plan. You’ll get  everything you need to get your job done in Join.</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Self Guided Content</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Role-based Self Guided Content</a:t>
            </a:r>
            <a:endParaRPr sz="1400" b="1" i="0" u="none" strike="noStrike" cap="none">
              <a:solidFill>
                <a:schemeClr val="dk2"/>
              </a:solidFill>
              <a:latin typeface="Arial"/>
              <a:ea typeface="Arial"/>
              <a:cs typeface="Arial"/>
              <a:sym typeface="Arial"/>
            </a:endParaRPr>
          </a:p>
        </p:txBody>
      </p:sp>
      <p:sp>
        <p:nvSpPr>
          <p:cNvPr id="365" name="Google Shape;365;p15"/>
          <p:cNvSpPr/>
          <p:nvPr/>
        </p:nvSpPr>
        <p:spPr>
          <a:xfrm>
            <a:off x="3174538" y="1739775"/>
            <a:ext cx="679500" cy="679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 name="Google Shape;366;p15"/>
          <p:cNvPicPr preferRelativeResize="0"/>
          <p:nvPr/>
        </p:nvPicPr>
        <p:blipFill rotWithShape="1">
          <a:blip r:embed="rId7">
            <a:alphaModFix/>
          </a:blip>
          <a:srcRect/>
          <a:stretch/>
        </p:blipFill>
        <p:spPr>
          <a:xfrm>
            <a:off x="3195251" y="1760448"/>
            <a:ext cx="638100" cy="6381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6"/>
          <p:cNvSpPr/>
          <p:nvPr/>
        </p:nvSpPr>
        <p:spPr>
          <a:xfrm>
            <a:off x="0" y="-12"/>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2" name="Google Shape;372;p16"/>
          <p:cNvPicPr preferRelativeResize="0"/>
          <p:nvPr/>
        </p:nvPicPr>
        <p:blipFill rotWithShape="1">
          <a:blip r:embed="rId3">
            <a:alphaModFix/>
          </a:blip>
          <a:srcRect l="25260" t="5556" r="2359" b="54320"/>
          <a:stretch/>
        </p:blipFill>
        <p:spPr>
          <a:xfrm>
            <a:off x="0" y="2158775"/>
            <a:ext cx="9143998" cy="2989824"/>
          </a:xfrm>
          <a:prstGeom prst="rect">
            <a:avLst/>
          </a:prstGeom>
          <a:noFill/>
          <a:ln>
            <a:noFill/>
          </a:ln>
        </p:spPr>
      </p:pic>
      <p:sp>
        <p:nvSpPr>
          <p:cNvPr id="373" name="Google Shape;373;p16"/>
          <p:cNvSpPr/>
          <p:nvPr/>
        </p:nvSpPr>
        <p:spPr>
          <a:xfrm>
            <a:off x="4657383" y="2078325"/>
            <a:ext cx="1896000" cy="1854600"/>
          </a:xfrm>
          <a:prstGeom prst="roundRect">
            <a:avLst>
              <a:gd name="adj" fmla="val 3333"/>
            </a:avLst>
          </a:prstGeom>
          <a:solidFill>
            <a:srgbClr val="FFFFFF"/>
          </a:solidFill>
          <a:ln w="9525" cap="flat" cmpd="sng">
            <a:solidFill>
              <a:schemeClr val="accent5"/>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Additional Learning</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Want to learn more about Join? Or Need a refresher on what you learned last month?</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Head on over to the Join Success Hubs </a:t>
            </a:r>
            <a:r>
              <a:rPr lang="en" sz="800" b="1" i="0" u="sng" strike="noStrike" cap="none">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Training Center</a:t>
            </a:r>
            <a:r>
              <a:rPr lang="en" sz="800" b="1" i="0" u="none" strike="noStrike" cap="none">
                <a:solidFill>
                  <a:schemeClr val="dk2"/>
                </a:solidFill>
                <a:latin typeface="Arial"/>
                <a:ea typeface="Arial"/>
                <a:cs typeface="Arial"/>
                <a:sym typeface="Arial"/>
              </a:rPr>
              <a:t> </a:t>
            </a:r>
            <a:r>
              <a:rPr lang="en" sz="800" b="0" i="0" u="none" strike="noStrike" cap="none">
                <a:solidFill>
                  <a:schemeClr val="dk2"/>
                </a:solidFill>
                <a:latin typeface="Arial"/>
                <a:ea typeface="Arial"/>
                <a:cs typeface="Arial"/>
                <a:sym typeface="Arial"/>
              </a:rPr>
              <a:t>for short feature videos and technical deep dives.</a:t>
            </a:r>
            <a:endParaRPr sz="1400" b="1" i="0" u="none" strike="noStrike" cap="none">
              <a:solidFill>
                <a:schemeClr val="dk2"/>
              </a:solidFill>
              <a:latin typeface="Arial"/>
              <a:ea typeface="Arial"/>
              <a:cs typeface="Arial"/>
              <a:sym typeface="Arial"/>
            </a:endParaRPr>
          </a:p>
        </p:txBody>
      </p:sp>
      <p:sp>
        <p:nvSpPr>
          <p:cNvPr id="374" name="Google Shape;374;p16"/>
          <p:cNvSpPr/>
          <p:nvPr/>
        </p:nvSpPr>
        <p:spPr>
          <a:xfrm>
            <a:off x="2566291" y="2078325"/>
            <a:ext cx="1896000" cy="1854600"/>
          </a:xfrm>
          <a:prstGeom prst="roundRect">
            <a:avLst>
              <a:gd name="adj" fmla="val 3333"/>
            </a:avLst>
          </a:prstGeom>
          <a:solidFill>
            <a:srgbClr val="FFFFFF"/>
          </a:solidFill>
          <a:ln w="9525" cap="flat" cmpd="sng">
            <a:solidFill>
              <a:schemeClr val="accent4"/>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Technical Support</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Join is not working as you expected? Or you received an error message and you’re not sure what to do next?</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Use the </a:t>
            </a:r>
            <a:r>
              <a:rPr lang="en" sz="800" b="1" i="0" u="none" strike="noStrike" cap="none">
                <a:solidFill>
                  <a:schemeClr val="dk2"/>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Contact Support</a:t>
            </a:r>
            <a:r>
              <a:rPr lang="en" sz="800" b="1" i="0" u="none" strike="noStrike" cap="none">
                <a:solidFill>
                  <a:schemeClr val="dk2"/>
                </a:solidFill>
                <a:latin typeface="Arial"/>
                <a:ea typeface="Arial"/>
                <a:cs typeface="Arial"/>
                <a:sym typeface="Arial"/>
              </a:rPr>
              <a:t> </a:t>
            </a:r>
            <a:r>
              <a:rPr lang="en" sz="800" b="0" i="0" u="none" strike="noStrike" cap="none">
                <a:solidFill>
                  <a:schemeClr val="dk2"/>
                </a:solidFill>
                <a:latin typeface="Arial"/>
                <a:ea typeface="Arial"/>
                <a:cs typeface="Arial"/>
                <a:sym typeface="Arial"/>
              </a:rPr>
              <a:t>form on the Join Success Hub and one of Join’s Support team will reach out to help.</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1000"/>
              </a:spcAft>
              <a:buClr>
                <a:schemeClr val="lt1"/>
              </a:buClr>
              <a:buSzPts val="1100"/>
              <a:buFont typeface="Arial"/>
              <a:buNone/>
            </a:pPr>
            <a:endParaRPr sz="1400" b="1" i="0" u="none" strike="noStrike" cap="none">
              <a:solidFill>
                <a:srgbClr val="000000"/>
              </a:solidFill>
              <a:latin typeface="Arial"/>
              <a:ea typeface="Arial"/>
              <a:cs typeface="Arial"/>
              <a:sym typeface="Arial"/>
            </a:endParaRPr>
          </a:p>
        </p:txBody>
      </p:sp>
      <p:sp>
        <p:nvSpPr>
          <p:cNvPr id="375" name="Google Shape;375;p16"/>
          <p:cNvSpPr txBox="1">
            <a:spLocks noGrp="1"/>
          </p:cNvSpPr>
          <p:nvPr>
            <p:ph type="ctrTitle"/>
          </p:nvPr>
        </p:nvSpPr>
        <p:spPr>
          <a:xfrm>
            <a:off x="1459350" y="747768"/>
            <a:ext cx="6225300" cy="3225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SzPts val="5200"/>
              <a:buNone/>
            </a:pPr>
            <a:r>
              <a:rPr lang="en" sz="2400">
                <a:latin typeface="Arial"/>
                <a:ea typeface="Arial"/>
                <a:cs typeface="Arial"/>
                <a:sym typeface="Arial"/>
              </a:rPr>
              <a:t>Where to go for Help</a:t>
            </a:r>
            <a:endParaRPr sz="2400">
              <a:latin typeface="Arial"/>
              <a:ea typeface="Arial"/>
              <a:cs typeface="Arial"/>
              <a:sym typeface="Arial"/>
            </a:endParaRPr>
          </a:p>
        </p:txBody>
      </p:sp>
      <p:sp>
        <p:nvSpPr>
          <p:cNvPr id="376" name="Google Shape;37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16</a:t>
            </a:fld>
            <a:endParaRPr>
              <a:latin typeface="Arial"/>
              <a:ea typeface="Arial"/>
              <a:cs typeface="Arial"/>
              <a:sym typeface="Arial"/>
            </a:endParaRPr>
          </a:p>
        </p:txBody>
      </p:sp>
      <p:sp>
        <p:nvSpPr>
          <p:cNvPr id="377" name="Google Shape;377;p16"/>
          <p:cNvSpPr txBox="1">
            <a:spLocks noGrp="1"/>
          </p:cNvSpPr>
          <p:nvPr>
            <p:ph type="ctrTitle"/>
          </p:nvPr>
        </p:nvSpPr>
        <p:spPr>
          <a:xfrm>
            <a:off x="3197850" y="398625"/>
            <a:ext cx="27483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SzPts val="5200"/>
              <a:buNone/>
            </a:pPr>
            <a:r>
              <a:rPr lang="en" sz="800" b="0">
                <a:solidFill>
                  <a:schemeClr val="dk2"/>
                </a:solidFill>
                <a:latin typeface="Arial"/>
                <a:ea typeface="Arial"/>
                <a:cs typeface="Arial"/>
                <a:sym typeface="Arial"/>
              </a:rPr>
              <a:t>COMMUNICATION PLAN</a:t>
            </a:r>
            <a:endParaRPr sz="800" b="0">
              <a:solidFill>
                <a:schemeClr val="dk2"/>
              </a:solidFill>
              <a:latin typeface="Arial"/>
              <a:ea typeface="Arial"/>
              <a:cs typeface="Arial"/>
              <a:sym typeface="Arial"/>
            </a:endParaRPr>
          </a:p>
        </p:txBody>
      </p:sp>
      <p:sp>
        <p:nvSpPr>
          <p:cNvPr id="378" name="Google Shape;378;p16"/>
          <p:cNvSpPr/>
          <p:nvPr/>
        </p:nvSpPr>
        <p:spPr>
          <a:xfrm>
            <a:off x="4212000" y="126726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9" name="Google Shape;379;p16"/>
          <p:cNvPicPr preferRelativeResize="0"/>
          <p:nvPr/>
        </p:nvPicPr>
        <p:blipFill rotWithShape="1">
          <a:blip r:embed="rId6">
            <a:alphaModFix/>
          </a:blip>
          <a:srcRect/>
          <a:stretch/>
        </p:blipFill>
        <p:spPr>
          <a:xfrm>
            <a:off x="5265638" y="1739775"/>
            <a:ext cx="679500" cy="679500"/>
          </a:xfrm>
          <a:prstGeom prst="rect">
            <a:avLst/>
          </a:prstGeom>
          <a:noFill/>
          <a:ln>
            <a:noFill/>
          </a:ln>
        </p:spPr>
      </p:pic>
      <p:sp>
        <p:nvSpPr>
          <p:cNvPr id="380" name="Google Shape;380;p16"/>
          <p:cNvSpPr/>
          <p:nvPr/>
        </p:nvSpPr>
        <p:spPr>
          <a:xfrm>
            <a:off x="6748474" y="2078325"/>
            <a:ext cx="1896000" cy="1854600"/>
          </a:xfrm>
          <a:prstGeom prst="roundRect">
            <a:avLst>
              <a:gd name="adj" fmla="val 3333"/>
            </a:avLst>
          </a:prstGeom>
          <a:solidFill>
            <a:srgbClr val="FFFFFF"/>
          </a:solidFill>
          <a:ln w="9525" cap="flat" cmpd="sng">
            <a:solidFill>
              <a:schemeClr val="accent6"/>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Feature Enhancements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Got ideas for how to make Join better? Or Wish Join did something that would make your day easier?</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Join wants to hear them all. Submit ideas your ideas to the </a:t>
            </a:r>
            <a:r>
              <a:rPr lang="en" sz="800" b="1" i="0" u="sng" strike="noStrike" cap="none">
                <a:solidFill>
                  <a:schemeClr val="dk2"/>
                </a:solidFill>
                <a:latin typeface="Arial"/>
                <a:ea typeface="Arial"/>
                <a:cs typeface="Arial"/>
                <a:sym typeface="Arial"/>
                <a:hlinkClick r:id="rId7">
                  <a:extLst>
                    <a:ext uri="{A12FA001-AC4F-418D-AE19-62706E023703}">
                      <ahyp:hlinkClr xmlns:ahyp="http://schemas.microsoft.com/office/drawing/2018/hyperlinkcolor" val="tx"/>
                    </a:ext>
                  </a:extLst>
                </a:hlinkClick>
              </a:rPr>
              <a:t>Customer Suggestion</a:t>
            </a:r>
            <a:r>
              <a:rPr lang="en" sz="800" b="0" i="0" u="none" strike="noStrike" cap="none">
                <a:solidFill>
                  <a:schemeClr val="dk2"/>
                </a:solidFill>
                <a:latin typeface="Arial"/>
                <a:ea typeface="Arial"/>
                <a:cs typeface="Arial"/>
                <a:sym typeface="Arial"/>
              </a:rPr>
              <a:t> form. </a:t>
            </a:r>
            <a:endParaRPr sz="800" b="0" i="0" u="none" strike="noStrike" cap="none">
              <a:solidFill>
                <a:schemeClr val="dk2"/>
              </a:solidFill>
              <a:latin typeface="Arial"/>
              <a:ea typeface="Arial"/>
              <a:cs typeface="Arial"/>
              <a:sym typeface="Arial"/>
            </a:endParaRPr>
          </a:p>
        </p:txBody>
      </p:sp>
      <p:sp>
        <p:nvSpPr>
          <p:cNvPr id="381" name="Google Shape;381;p16"/>
          <p:cNvSpPr/>
          <p:nvPr/>
        </p:nvSpPr>
        <p:spPr>
          <a:xfrm>
            <a:off x="7352900" y="1739775"/>
            <a:ext cx="679500" cy="679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6"/>
          <p:cNvSpPr/>
          <p:nvPr/>
        </p:nvSpPr>
        <p:spPr>
          <a:xfrm>
            <a:off x="3174538" y="1739775"/>
            <a:ext cx="679500" cy="679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83" name="Google Shape;383;p16"/>
          <p:cNvSpPr/>
          <p:nvPr/>
        </p:nvSpPr>
        <p:spPr>
          <a:xfrm>
            <a:off x="475200" y="2078325"/>
            <a:ext cx="1896000" cy="1854600"/>
          </a:xfrm>
          <a:prstGeom prst="roundRect">
            <a:avLst>
              <a:gd name="adj" fmla="val 3333"/>
            </a:avLst>
          </a:prstGeom>
          <a:solidFill>
            <a:srgbClr val="FFFFFF"/>
          </a:solidFill>
          <a:ln w="9525" cap="flat" cmpd="sng">
            <a:solidFill>
              <a:schemeClr val="accent3"/>
            </a:solidFill>
            <a:prstDash val="solid"/>
            <a:round/>
            <a:headEnd type="none" w="sm" len="sm"/>
            <a:tailEnd type="none" w="sm" len="sm"/>
          </a:ln>
          <a:effectLst>
            <a:outerShdw blurRad="271463" dist="19050" dir="3660000" algn="bl" rotWithShape="0">
              <a:srgbClr val="243542">
                <a:alpha val="745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General Questions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100"/>
              <a:buFont typeface="Arial"/>
              <a:buNone/>
            </a:pPr>
            <a:r>
              <a:rPr lang="en" sz="800" b="0" i="0" u="none" strike="noStrike" cap="none">
                <a:solidFill>
                  <a:schemeClr val="dk2"/>
                </a:solidFill>
                <a:latin typeface="Arial"/>
                <a:ea typeface="Arial"/>
                <a:cs typeface="Arial"/>
                <a:sym typeface="Arial"/>
              </a:rPr>
              <a:t>Not sure how to do something in Join? Or want to know if you should use Join in for a certain situation? </a:t>
            </a:r>
            <a:endParaRPr sz="8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1000"/>
              </a:spcAft>
              <a:buClr>
                <a:schemeClr val="lt1"/>
              </a:buClr>
              <a:buSzPts val="1100"/>
              <a:buFont typeface="Arial"/>
              <a:buNone/>
            </a:pPr>
            <a:r>
              <a:rPr lang="en" sz="800" b="0" i="0" u="none" strike="noStrike" cap="none">
                <a:solidFill>
                  <a:schemeClr val="dk2"/>
                </a:solidFill>
                <a:latin typeface="Arial"/>
                <a:ea typeface="Arial"/>
                <a:cs typeface="Arial"/>
                <a:sym typeface="Arial"/>
              </a:rPr>
              <a:t>Ask your </a:t>
            </a:r>
            <a:r>
              <a:rPr lang="en" sz="800" b="1" i="0" u="none" strike="noStrike" cap="none">
                <a:solidFill>
                  <a:schemeClr val="dk2"/>
                </a:solidFill>
                <a:latin typeface="Arial"/>
                <a:ea typeface="Arial"/>
                <a:cs typeface="Arial"/>
                <a:sym typeface="Arial"/>
              </a:rPr>
              <a:t>Join Champions</a:t>
            </a:r>
            <a:r>
              <a:rPr lang="en" sz="800" b="0" i="0" u="none" strike="noStrike" cap="none">
                <a:solidFill>
                  <a:schemeClr val="dk2"/>
                </a:solidFill>
                <a:latin typeface="Arial"/>
                <a:ea typeface="Arial"/>
                <a:cs typeface="Arial"/>
                <a:sym typeface="Arial"/>
              </a:rPr>
              <a:t>, they’ll have the information you need. If not they can always ask your Join Success team for backup.</a:t>
            </a:r>
            <a:endParaRPr sz="800" b="0" i="0" u="none" strike="noStrike" cap="none">
              <a:solidFill>
                <a:schemeClr val="dk2"/>
              </a:solidFill>
              <a:latin typeface="Arial"/>
              <a:ea typeface="Arial"/>
              <a:cs typeface="Arial"/>
              <a:sym typeface="Arial"/>
            </a:endParaRPr>
          </a:p>
        </p:txBody>
      </p:sp>
      <p:sp>
        <p:nvSpPr>
          <p:cNvPr id="384" name="Google Shape;384;p16"/>
          <p:cNvSpPr/>
          <p:nvPr/>
        </p:nvSpPr>
        <p:spPr>
          <a:xfrm>
            <a:off x="1083450" y="1739775"/>
            <a:ext cx="679500" cy="6795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 sz="4200" b="1" i="0" u="none" strike="noStrike" cap="none">
                <a:solidFill>
                  <a:srgbClr val="000000"/>
                </a:solidFill>
                <a:latin typeface="Arial"/>
                <a:ea typeface="Arial"/>
                <a:cs typeface="Arial"/>
                <a:sym typeface="Arial"/>
              </a:rPr>
              <a:t>?</a:t>
            </a:r>
            <a:endParaRPr sz="4200" b="1" i="0" u="none" strike="noStrike" cap="none">
              <a:solidFill>
                <a:srgbClr val="000000"/>
              </a:solidFill>
              <a:latin typeface="Arial"/>
              <a:ea typeface="Arial"/>
              <a:cs typeface="Arial"/>
              <a:sym typeface="Arial"/>
            </a:endParaRPr>
          </a:p>
        </p:txBody>
      </p:sp>
      <p:pic>
        <p:nvPicPr>
          <p:cNvPr id="385" name="Google Shape;385;p16"/>
          <p:cNvPicPr preferRelativeResize="0"/>
          <p:nvPr/>
        </p:nvPicPr>
        <p:blipFill rotWithShape="1">
          <a:blip r:embed="rId8">
            <a:alphaModFix/>
          </a:blip>
          <a:srcRect/>
          <a:stretch/>
        </p:blipFill>
        <p:spPr>
          <a:xfrm>
            <a:off x="7569875" y="1856925"/>
            <a:ext cx="253200" cy="445200"/>
          </a:xfrm>
          <a:prstGeom prst="rect">
            <a:avLst/>
          </a:prstGeom>
          <a:noFill/>
          <a:ln>
            <a:noFill/>
          </a:ln>
        </p:spPr>
      </p:pic>
      <p:pic>
        <p:nvPicPr>
          <p:cNvPr id="386" name="Google Shape;386;p16"/>
          <p:cNvPicPr preferRelativeResize="0"/>
          <p:nvPr/>
        </p:nvPicPr>
        <p:blipFill rotWithShape="1">
          <a:blip r:embed="rId9">
            <a:alphaModFix/>
          </a:blip>
          <a:srcRect/>
          <a:stretch/>
        </p:blipFill>
        <p:spPr>
          <a:xfrm>
            <a:off x="3300075" y="1874502"/>
            <a:ext cx="428425" cy="3749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7"/>
          <p:cNvPicPr preferRelativeResize="0"/>
          <p:nvPr/>
        </p:nvPicPr>
        <p:blipFill rotWithShape="1">
          <a:blip r:embed="rId3">
            <a:alphaModFix/>
          </a:blip>
          <a:srcRect l="19122" r="28400"/>
          <a:stretch/>
        </p:blipFill>
        <p:spPr>
          <a:xfrm>
            <a:off x="4567575" y="9"/>
            <a:ext cx="4576426" cy="5143501"/>
          </a:xfrm>
          <a:prstGeom prst="rect">
            <a:avLst/>
          </a:prstGeom>
          <a:noFill/>
          <a:ln>
            <a:noFill/>
          </a:ln>
        </p:spPr>
      </p:pic>
      <p:sp>
        <p:nvSpPr>
          <p:cNvPr id="392" name="Google Shape;392;p17"/>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7"/>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17"/>
          <p:cNvSpPr txBox="1">
            <a:spLocks noGrp="1"/>
          </p:cNvSpPr>
          <p:nvPr>
            <p:ph type="body" idx="1"/>
          </p:nvPr>
        </p:nvSpPr>
        <p:spPr>
          <a:xfrm>
            <a:off x="4190400" y="528250"/>
            <a:ext cx="3951300" cy="4128600"/>
          </a:xfrm>
          <a:prstGeom prst="rect">
            <a:avLst/>
          </a:prstGeom>
          <a:noFill/>
          <a:ln>
            <a:noFill/>
          </a:ln>
        </p:spPr>
        <p:txBody>
          <a:bodyPr spcFirstLastPara="1" wrap="square" lIns="0" tIns="91425" rIns="91425" bIns="91425" anchor="t" anchorCtr="0">
            <a:normAutofit/>
          </a:bodyPr>
          <a:lstStyle/>
          <a:p>
            <a:pPr marL="0" lvl="0" indent="0" algn="l" rtl="0">
              <a:lnSpc>
                <a:spcPct val="115000"/>
              </a:lnSpc>
              <a:spcBef>
                <a:spcPts val="0"/>
              </a:spcBef>
              <a:spcAft>
                <a:spcPts val="0"/>
              </a:spcAft>
              <a:buSzPts val="1800"/>
              <a:buNone/>
            </a:pPr>
            <a:r>
              <a:rPr lang="en" sz="1400" b="1">
                <a:solidFill>
                  <a:schemeClr val="accent5"/>
                </a:solidFill>
                <a:latin typeface="Arial"/>
                <a:ea typeface="Arial"/>
                <a:cs typeface="Arial"/>
                <a:sym typeface="Arial"/>
              </a:rPr>
              <a:t>1. Get up to speed with Join Trainings</a:t>
            </a:r>
            <a:endParaRPr sz="1400" b="1">
              <a:solidFill>
                <a:schemeClr val="accent5"/>
              </a:solidFill>
              <a:latin typeface="Arial"/>
              <a:ea typeface="Arial"/>
              <a:cs typeface="Arial"/>
              <a:sym typeface="Arial"/>
            </a:endParaRPr>
          </a:p>
          <a:p>
            <a:pPr marL="0" lvl="0" indent="0" algn="l" rtl="0">
              <a:lnSpc>
                <a:spcPct val="100000"/>
              </a:lnSpc>
              <a:spcBef>
                <a:spcPts val="0"/>
              </a:spcBef>
              <a:spcAft>
                <a:spcPts val="0"/>
              </a:spcAft>
              <a:buClr>
                <a:schemeClr val="lt1"/>
              </a:buClr>
              <a:buSzPts val="1100"/>
              <a:buFont typeface="Arial"/>
              <a:buNone/>
            </a:pPr>
            <a:r>
              <a:rPr lang="en" sz="1000">
                <a:latin typeface="Arial"/>
                <a:ea typeface="Arial"/>
                <a:cs typeface="Arial"/>
                <a:sym typeface="Arial"/>
              </a:rPr>
              <a:t>The Join Training Plan is designed to give you all the tools, knowledge, and confidence to be a Join expert in your role.</a:t>
            </a:r>
            <a:endParaRPr sz="1400">
              <a:latin typeface="Arial"/>
              <a:ea typeface="Arial"/>
              <a:cs typeface="Arial"/>
              <a:sym typeface="Arial"/>
            </a:endParaRPr>
          </a:p>
          <a:p>
            <a:pPr marL="0" lvl="0" indent="0" algn="l" rtl="0">
              <a:lnSpc>
                <a:spcPct val="115000"/>
              </a:lnSpc>
              <a:spcBef>
                <a:spcPts val="1000"/>
              </a:spcBef>
              <a:spcAft>
                <a:spcPts val="0"/>
              </a:spcAft>
              <a:buClr>
                <a:schemeClr val="lt1"/>
              </a:buClr>
              <a:buSzPts val="1100"/>
              <a:buFont typeface="Arial"/>
              <a:buNone/>
            </a:pPr>
            <a:r>
              <a:rPr lang="en" sz="1400" b="1">
                <a:solidFill>
                  <a:schemeClr val="accent5"/>
                </a:solidFill>
                <a:latin typeface="Arial"/>
                <a:ea typeface="Arial"/>
                <a:cs typeface="Arial"/>
                <a:sym typeface="Arial"/>
              </a:rPr>
              <a:t>2. Get to know your Join Champion(s)</a:t>
            </a:r>
            <a:endParaRPr sz="1400" b="1">
              <a:solidFill>
                <a:schemeClr val="accent5"/>
              </a:solidFill>
              <a:latin typeface="Arial"/>
              <a:ea typeface="Arial"/>
              <a:cs typeface="Arial"/>
              <a:sym typeface="Arial"/>
            </a:endParaRPr>
          </a:p>
          <a:p>
            <a:pPr marL="0" lvl="0" indent="0" algn="l" rtl="0">
              <a:lnSpc>
                <a:spcPct val="100000"/>
              </a:lnSpc>
              <a:spcBef>
                <a:spcPts val="0"/>
              </a:spcBef>
              <a:spcAft>
                <a:spcPts val="0"/>
              </a:spcAft>
              <a:buClr>
                <a:schemeClr val="lt1"/>
              </a:buClr>
              <a:buSzPts val="1100"/>
              <a:buFont typeface="Arial"/>
              <a:buNone/>
            </a:pPr>
            <a:r>
              <a:rPr lang="en" sz="1000">
                <a:latin typeface="Arial"/>
                <a:ea typeface="Arial"/>
                <a:cs typeface="Arial"/>
                <a:sym typeface="Arial"/>
              </a:rPr>
              <a:t>Your Join Champion(s) are your safety net to ensure your projects success in Join. They’ll be there to guide you and offer advice on how to use Join on your project to [Company Name]’s standards.</a:t>
            </a:r>
            <a:endParaRPr sz="10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 sz="1400" b="1">
                <a:solidFill>
                  <a:schemeClr val="accent5"/>
                </a:solidFill>
                <a:latin typeface="Arial"/>
                <a:ea typeface="Arial"/>
                <a:cs typeface="Arial"/>
                <a:sym typeface="Arial"/>
              </a:rPr>
              <a:t>3. Use Join as part of your next RFP</a:t>
            </a:r>
            <a:endParaRPr sz="1400" b="1">
              <a:solidFill>
                <a:schemeClr val="accent5"/>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sz="1000">
                <a:solidFill>
                  <a:srgbClr val="4E4E4E"/>
                </a:solidFill>
                <a:latin typeface="Arial"/>
                <a:ea typeface="Arial"/>
                <a:cs typeface="Arial"/>
                <a:sym typeface="Arial"/>
              </a:rPr>
              <a:t>Want to differentiate yourself on your next project, and win more work? Use Join in the Pursuit phase to showcase how invested you are in their project and establish a edge over your competition.</a:t>
            </a:r>
            <a:endParaRPr sz="10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 sz="1400" b="1">
                <a:solidFill>
                  <a:schemeClr val="accent5"/>
                </a:solidFill>
                <a:latin typeface="Arial"/>
                <a:ea typeface="Arial"/>
                <a:cs typeface="Arial"/>
                <a:sym typeface="Arial"/>
              </a:rPr>
              <a:t>4. Check out the </a:t>
            </a:r>
            <a:r>
              <a:rPr lang="en" sz="1400" b="1" u="sng">
                <a:solidFill>
                  <a:schemeClr val="hlink"/>
                </a:solidFill>
                <a:latin typeface="Arial"/>
                <a:ea typeface="Arial"/>
                <a:cs typeface="Arial"/>
                <a:sym typeface="Arial"/>
                <a:hlinkClick r:id="rId4"/>
              </a:rPr>
              <a:t>Join Success Hub</a:t>
            </a:r>
            <a:endParaRPr sz="1400" b="1">
              <a:solidFill>
                <a:schemeClr val="accent5"/>
              </a:solidFill>
              <a:latin typeface="Arial"/>
              <a:ea typeface="Arial"/>
              <a:cs typeface="Arial"/>
              <a:sym typeface="Arial"/>
            </a:endParaRPr>
          </a:p>
          <a:p>
            <a:pPr marL="0" lvl="0" indent="0" algn="l" rtl="0">
              <a:lnSpc>
                <a:spcPct val="100000"/>
              </a:lnSpc>
              <a:spcBef>
                <a:spcPts val="0"/>
              </a:spcBef>
              <a:spcAft>
                <a:spcPts val="1000"/>
              </a:spcAft>
              <a:buClr>
                <a:schemeClr val="lt1"/>
              </a:buClr>
              <a:buSzPts val="1100"/>
              <a:buFont typeface="Arial"/>
              <a:buNone/>
            </a:pPr>
            <a:r>
              <a:rPr lang="en" sz="1000">
                <a:solidFill>
                  <a:srgbClr val="4E4E4E"/>
                </a:solidFill>
                <a:latin typeface="Arial"/>
                <a:ea typeface="Arial"/>
                <a:cs typeface="Arial"/>
                <a:sym typeface="Arial"/>
              </a:rPr>
              <a:t>Join provides an ever-growing set of resources, including helpful articles and educational videos, enabling users to find their way around Join and overcome any challenges they run face. </a:t>
            </a:r>
            <a:endParaRPr sz="1000">
              <a:latin typeface="Arial"/>
              <a:ea typeface="Arial"/>
              <a:cs typeface="Arial"/>
              <a:sym typeface="Arial"/>
            </a:endParaRPr>
          </a:p>
        </p:txBody>
      </p:sp>
      <p:sp>
        <p:nvSpPr>
          <p:cNvPr id="395" name="Google Shape;395;p17"/>
          <p:cNvSpPr txBox="1">
            <a:spLocks noGrp="1"/>
          </p:cNvSpPr>
          <p:nvPr>
            <p:ph type="ctrTitle" idx="4294967295"/>
          </p:nvPr>
        </p:nvSpPr>
        <p:spPr>
          <a:xfrm>
            <a:off x="948600" y="1272225"/>
            <a:ext cx="2234700" cy="1275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2400" b="1" i="0" u="none" strike="noStrike" cap="none">
                <a:solidFill>
                  <a:schemeClr val="lt1"/>
                </a:solidFill>
                <a:latin typeface="Arial"/>
                <a:ea typeface="Arial"/>
                <a:cs typeface="Arial"/>
                <a:sym typeface="Arial"/>
              </a:rPr>
              <a:t>Join’s Keys to Success</a:t>
            </a:r>
            <a:endParaRPr sz="2400" b="1"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chemeClr val="lt1"/>
              </a:buClr>
              <a:buSzPts val="4000"/>
              <a:buFont typeface="Proxima Nova"/>
              <a:buNone/>
            </a:pPr>
            <a:endParaRPr sz="2400" b="1" i="0" u="none" strike="noStrike" cap="none">
              <a:solidFill>
                <a:schemeClr val="lt1"/>
              </a:solidFill>
              <a:latin typeface="Arial"/>
              <a:ea typeface="Arial"/>
              <a:cs typeface="Arial"/>
              <a:sym typeface="Arial"/>
            </a:endParaRPr>
          </a:p>
        </p:txBody>
      </p:sp>
      <p:sp>
        <p:nvSpPr>
          <p:cNvPr id="396" name="Google Shape;396;p17"/>
          <p:cNvSpPr txBox="1">
            <a:spLocks noGrp="1"/>
          </p:cNvSpPr>
          <p:nvPr>
            <p:ph type="ctrTitle" idx="4294967295"/>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800" b="0" i="0" u="none" strike="noStrike" cap="none">
                <a:solidFill>
                  <a:schemeClr val="dk2"/>
                </a:solidFill>
                <a:latin typeface="Arial"/>
                <a:ea typeface="Arial"/>
                <a:cs typeface="Arial"/>
                <a:sym typeface="Arial"/>
              </a:rPr>
              <a:t>ENSURE SUCCESS</a:t>
            </a:r>
            <a:endParaRPr sz="800" b="0" i="0" u="none" strike="noStrike" cap="none">
              <a:solidFill>
                <a:schemeClr val="dk2"/>
              </a:solidFill>
              <a:latin typeface="Arial"/>
              <a:ea typeface="Arial"/>
              <a:cs typeface="Arial"/>
              <a:sym typeface="Arial"/>
            </a:endParaRPr>
          </a:p>
        </p:txBody>
      </p:sp>
      <p:pic>
        <p:nvPicPr>
          <p:cNvPr id="397" name="Google Shape;397;p17"/>
          <p:cNvPicPr preferRelativeResize="0"/>
          <p:nvPr/>
        </p:nvPicPr>
        <p:blipFill rotWithShape="1">
          <a:blip r:embed="rId5">
            <a:alphaModFix/>
          </a:blip>
          <a:srcRect/>
          <a:stretch/>
        </p:blipFill>
        <p:spPr>
          <a:xfrm>
            <a:off x="-90097" y="2950925"/>
            <a:ext cx="2117002" cy="2117002"/>
          </a:xfrm>
          <a:prstGeom prst="rect">
            <a:avLst/>
          </a:prstGeom>
          <a:noFill/>
          <a:ln>
            <a:noFill/>
          </a:ln>
        </p:spPr>
      </p:pic>
      <p:sp>
        <p:nvSpPr>
          <p:cNvPr id="398" name="Google Shape;398;p17"/>
          <p:cNvSpPr/>
          <p:nvPr/>
        </p:nvSpPr>
        <p:spPr>
          <a:xfrm>
            <a:off x="948600" y="1974425"/>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8"/>
          <p:cNvPicPr preferRelativeResize="0"/>
          <p:nvPr/>
        </p:nvPicPr>
        <p:blipFill rotWithShape="1">
          <a:blip r:embed="rId3">
            <a:alphaModFix/>
          </a:blip>
          <a:srcRect r="-81917" b="9387"/>
          <a:stretch/>
        </p:blipFill>
        <p:spPr>
          <a:xfrm>
            <a:off x="3825100" y="1"/>
            <a:ext cx="9687402" cy="5143500"/>
          </a:xfrm>
          <a:prstGeom prst="rect">
            <a:avLst/>
          </a:prstGeom>
          <a:noFill/>
          <a:ln>
            <a:noFill/>
          </a:ln>
        </p:spPr>
      </p:pic>
      <p:sp>
        <p:nvSpPr>
          <p:cNvPr id="404" name="Google Shape;404;p18"/>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18"/>
          <p:cNvSpPr/>
          <p:nvPr/>
        </p:nvSpPr>
        <p:spPr>
          <a:xfrm>
            <a:off x="3978000" y="341700"/>
            <a:ext cx="46908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8"/>
          <p:cNvSpPr txBox="1">
            <a:spLocks noGrp="1"/>
          </p:cNvSpPr>
          <p:nvPr>
            <p:ph type="ctrTitle"/>
          </p:nvPr>
        </p:nvSpPr>
        <p:spPr>
          <a:xfrm>
            <a:off x="475200" y="1257150"/>
            <a:ext cx="3089400" cy="1071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SzPts val="5200"/>
              <a:buNone/>
            </a:pPr>
            <a:r>
              <a:rPr lang="en" sz="4000">
                <a:latin typeface="Arial"/>
                <a:ea typeface="Arial"/>
                <a:cs typeface="Arial"/>
                <a:sym typeface="Arial"/>
              </a:rPr>
              <a:t>Thank You!</a:t>
            </a:r>
            <a:endParaRPr sz="4000">
              <a:latin typeface="Arial"/>
              <a:ea typeface="Arial"/>
              <a:cs typeface="Arial"/>
              <a:sym typeface="Arial"/>
            </a:endParaRPr>
          </a:p>
        </p:txBody>
      </p:sp>
      <p:sp>
        <p:nvSpPr>
          <p:cNvPr id="407" name="Google Shape;40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18</a:t>
            </a:fld>
            <a:endParaRPr>
              <a:latin typeface="Arial"/>
              <a:ea typeface="Arial"/>
              <a:cs typeface="Arial"/>
              <a:sym typeface="Arial"/>
            </a:endParaRPr>
          </a:p>
        </p:txBody>
      </p:sp>
      <p:sp>
        <p:nvSpPr>
          <p:cNvPr id="408" name="Google Shape;408;p18"/>
          <p:cNvSpPr/>
          <p:nvPr/>
        </p:nvSpPr>
        <p:spPr>
          <a:xfrm>
            <a:off x="475200" y="196633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Arial"/>
              <a:ea typeface="Arial"/>
              <a:cs typeface="Arial"/>
              <a:sym typeface="Arial"/>
            </a:endParaRPr>
          </a:p>
        </p:txBody>
      </p:sp>
      <p:pic>
        <p:nvPicPr>
          <p:cNvPr id="409" name="Google Shape;409;p18"/>
          <p:cNvPicPr preferRelativeResize="0"/>
          <p:nvPr/>
        </p:nvPicPr>
        <p:blipFill rotWithShape="1">
          <a:blip r:embed="rId4">
            <a:alphaModFix/>
          </a:blip>
          <a:srcRect/>
          <a:stretch/>
        </p:blipFill>
        <p:spPr>
          <a:xfrm>
            <a:off x="7996705" y="4314000"/>
            <a:ext cx="519690" cy="368401"/>
          </a:xfrm>
          <a:prstGeom prst="rect">
            <a:avLst/>
          </a:prstGeom>
          <a:noFill/>
          <a:ln>
            <a:noFill/>
          </a:ln>
        </p:spPr>
      </p:pic>
      <p:sp>
        <p:nvSpPr>
          <p:cNvPr id="410" name="Google Shape;410;p18"/>
          <p:cNvSpPr txBox="1">
            <a:spLocks noGrp="1"/>
          </p:cNvSpPr>
          <p:nvPr>
            <p:ph type="subTitle" idx="1"/>
          </p:nvPr>
        </p:nvSpPr>
        <p:spPr>
          <a:xfrm>
            <a:off x="4371663" y="624775"/>
            <a:ext cx="3995100" cy="31830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SzPts val="2800"/>
              <a:buNone/>
            </a:pPr>
            <a:endParaRPr sz="1400">
              <a:solidFill>
                <a:schemeClr val="lt1"/>
              </a:solidFill>
              <a:latin typeface="Arial"/>
              <a:ea typeface="Arial"/>
              <a:cs typeface="Arial"/>
              <a:sym typeface="Arial"/>
            </a:endParaRPr>
          </a:p>
          <a:p>
            <a:pPr marL="0" lvl="0" indent="0" algn="l" rtl="0">
              <a:lnSpc>
                <a:spcPct val="150000"/>
              </a:lnSpc>
              <a:spcBef>
                <a:spcPts val="0"/>
              </a:spcBef>
              <a:spcAft>
                <a:spcPts val="0"/>
              </a:spcAft>
              <a:buSzPts val="2800"/>
              <a:buNone/>
            </a:pPr>
            <a:r>
              <a:rPr lang="en" sz="1600" b="1">
                <a:solidFill>
                  <a:schemeClr val="lt1"/>
                </a:solidFill>
                <a:latin typeface="Arial"/>
                <a:ea typeface="Arial"/>
                <a:cs typeface="Arial"/>
                <a:sym typeface="Arial"/>
              </a:rPr>
              <a:t>Additional Resources</a:t>
            </a:r>
            <a:endParaRPr sz="1600" b="1">
              <a:solidFill>
                <a:schemeClr val="lt1"/>
              </a:solidFill>
              <a:latin typeface="Arial"/>
              <a:ea typeface="Arial"/>
              <a:cs typeface="Arial"/>
              <a:sym typeface="Arial"/>
            </a:endParaRPr>
          </a:p>
          <a:p>
            <a:pPr marL="0" lvl="0" indent="0" algn="l" rtl="0">
              <a:lnSpc>
                <a:spcPct val="150000"/>
              </a:lnSpc>
              <a:spcBef>
                <a:spcPts val="0"/>
              </a:spcBef>
              <a:spcAft>
                <a:spcPts val="0"/>
              </a:spcAft>
              <a:buClr>
                <a:schemeClr val="lt1"/>
              </a:buClr>
              <a:buSzPts val="1100"/>
              <a:buFont typeface="Arial"/>
              <a:buNone/>
            </a:pPr>
            <a:r>
              <a:rPr lang="en" sz="1300">
                <a:solidFill>
                  <a:schemeClr val="lt1"/>
                </a:solidFill>
                <a:latin typeface="Arial"/>
                <a:ea typeface="Arial"/>
                <a:cs typeface="Arial"/>
                <a:sym typeface="Arial"/>
              </a:rPr>
              <a:t>📺 </a:t>
            </a:r>
            <a:r>
              <a:rPr lang="en" sz="1300" u="sng">
                <a:solidFill>
                  <a:schemeClr val="hlink"/>
                </a:solidFill>
                <a:latin typeface="Arial"/>
                <a:ea typeface="Arial"/>
                <a:cs typeface="Arial"/>
                <a:sym typeface="Arial"/>
                <a:hlinkClick r:id="rId5"/>
              </a:rPr>
              <a:t>Join Introduction (5 mins)</a:t>
            </a:r>
            <a:endParaRPr sz="1300">
              <a:solidFill>
                <a:schemeClr val="lt1"/>
              </a:solidFill>
              <a:latin typeface="Arial"/>
              <a:ea typeface="Arial"/>
              <a:cs typeface="Arial"/>
              <a:sym typeface="Arial"/>
            </a:endParaRPr>
          </a:p>
          <a:p>
            <a:pPr marL="0" lvl="0" indent="0" algn="l" rtl="0">
              <a:lnSpc>
                <a:spcPct val="150000"/>
              </a:lnSpc>
              <a:spcBef>
                <a:spcPts val="0"/>
              </a:spcBef>
              <a:spcAft>
                <a:spcPts val="0"/>
              </a:spcAft>
              <a:buClr>
                <a:schemeClr val="lt1"/>
              </a:buClr>
              <a:buSzPts val="1100"/>
              <a:buFont typeface="Arial"/>
              <a:buNone/>
            </a:pPr>
            <a:r>
              <a:rPr lang="en" sz="1300">
                <a:solidFill>
                  <a:schemeClr val="lt1"/>
                </a:solidFill>
                <a:latin typeface="Arial"/>
                <a:ea typeface="Arial"/>
                <a:cs typeface="Arial"/>
                <a:sym typeface="Arial"/>
              </a:rPr>
              <a:t>🚀 </a:t>
            </a:r>
            <a:r>
              <a:rPr lang="en" sz="1300" u="sng">
                <a:solidFill>
                  <a:schemeClr val="hlink"/>
                </a:solidFill>
                <a:latin typeface="Arial"/>
                <a:ea typeface="Arial"/>
                <a:cs typeface="Arial"/>
                <a:sym typeface="Arial"/>
                <a:hlinkClick r:id="rId6"/>
              </a:rPr>
              <a:t>Getting Started with Join</a:t>
            </a:r>
            <a:endParaRPr sz="1300">
              <a:solidFill>
                <a:schemeClr val="lt1"/>
              </a:solidFill>
              <a:latin typeface="Arial"/>
              <a:ea typeface="Arial"/>
              <a:cs typeface="Arial"/>
              <a:sym typeface="Arial"/>
            </a:endParaRPr>
          </a:p>
          <a:p>
            <a:pPr marL="0" lvl="0" indent="0" algn="l" rtl="0">
              <a:lnSpc>
                <a:spcPct val="150000"/>
              </a:lnSpc>
              <a:spcBef>
                <a:spcPts val="0"/>
              </a:spcBef>
              <a:spcAft>
                <a:spcPts val="0"/>
              </a:spcAft>
              <a:buSzPts val="2800"/>
              <a:buNone/>
            </a:pPr>
            <a:r>
              <a:rPr lang="en" sz="1300">
                <a:solidFill>
                  <a:schemeClr val="lt1"/>
                </a:solidFill>
                <a:latin typeface="Arial"/>
                <a:ea typeface="Arial"/>
                <a:cs typeface="Arial"/>
                <a:sym typeface="Arial"/>
              </a:rPr>
              <a:t>🎬 </a:t>
            </a:r>
            <a:r>
              <a:rPr lang="en" sz="1300" u="sng">
                <a:solidFill>
                  <a:schemeClr val="hlink"/>
                </a:solidFill>
                <a:latin typeface="Arial"/>
                <a:ea typeface="Arial"/>
                <a:cs typeface="Arial"/>
                <a:sym typeface="Arial"/>
                <a:hlinkClick r:id="rId7"/>
              </a:rPr>
              <a:t>Join Walkthrough (37 mins)</a:t>
            </a:r>
            <a:endParaRPr sz="1300" u="sng">
              <a:solidFill>
                <a:schemeClr val="hlink"/>
              </a:solidFill>
              <a:latin typeface="Arial"/>
              <a:ea typeface="Arial"/>
              <a:cs typeface="Arial"/>
              <a:sym typeface="Arial"/>
            </a:endParaRPr>
          </a:p>
          <a:p>
            <a:pPr marL="0" lvl="0" indent="0" algn="l" rtl="0">
              <a:lnSpc>
                <a:spcPct val="150000"/>
              </a:lnSpc>
              <a:spcBef>
                <a:spcPts val="0"/>
              </a:spcBef>
              <a:spcAft>
                <a:spcPts val="0"/>
              </a:spcAft>
              <a:buSzPts val="2800"/>
              <a:buNone/>
            </a:pPr>
            <a:r>
              <a:rPr lang="en" sz="1300">
                <a:solidFill>
                  <a:schemeClr val="lt1"/>
                </a:solidFill>
                <a:latin typeface="Arial"/>
                <a:ea typeface="Arial"/>
                <a:cs typeface="Arial"/>
                <a:sym typeface="Arial"/>
              </a:rPr>
              <a:t>📢 </a:t>
            </a:r>
            <a:r>
              <a:rPr lang="en" sz="1300" u="sng">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Project Quickstart Guide</a:t>
            </a:r>
            <a:endParaRPr sz="1300">
              <a:solidFill>
                <a:schemeClr val="lt1"/>
              </a:solidFill>
              <a:latin typeface="Arial"/>
              <a:ea typeface="Arial"/>
              <a:cs typeface="Arial"/>
              <a:sym typeface="Arial"/>
            </a:endParaRPr>
          </a:p>
          <a:p>
            <a:pPr marL="0" lvl="0" indent="0" algn="l" rtl="0">
              <a:lnSpc>
                <a:spcPct val="150000"/>
              </a:lnSpc>
              <a:spcBef>
                <a:spcPts val="0"/>
              </a:spcBef>
              <a:spcAft>
                <a:spcPts val="0"/>
              </a:spcAft>
              <a:buSzPts val="2800"/>
              <a:buNone/>
            </a:pPr>
            <a:r>
              <a:rPr lang="en" sz="1300">
                <a:solidFill>
                  <a:schemeClr val="lt1"/>
                </a:solidFill>
                <a:latin typeface="Arial"/>
                <a:ea typeface="Arial"/>
                <a:cs typeface="Arial"/>
                <a:sym typeface="Arial"/>
              </a:rPr>
              <a:t>📚 </a:t>
            </a:r>
            <a:r>
              <a:rPr lang="en" sz="1300" u="sng">
                <a:solidFill>
                  <a:schemeClr val="hlink"/>
                </a:solidFill>
                <a:latin typeface="Arial"/>
                <a:ea typeface="Arial"/>
                <a:cs typeface="Arial"/>
                <a:sym typeface="Arial"/>
                <a:hlinkClick r:id="rId9"/>
              </a:rPr>
              <a:t>Join Success Hub</a:t>
            </a:r>
            <a:br>
              <a:rPr lang="en" sz="1300">
                <a:solidFill>
                  <a:schemeClr val="lt1"/>
                </a:solidFill>
                <a:latin typeface="Arial"/>
                <a:ea typeface="Arial"/>
                <a:cs typeface="Arial"/>
                <a:sym typeface="Arial"/>
              </a:rPr>
            </a:br>
            <a:r>
              <a:rPr lang="en" sz="1300">
                <a:solidFill>
                  <a:schemeClr val="lt1"/>
                </a:solidFill>
                <a:latin typeface="Arial"/>
                <a:ea typeface="Arial"/>
                <a:cs typeface="Arial"/>
                <a:sym typeface="Arial"/>
              </a:rPr>
              <a:t>💬 </a:t>
            </a:r>
            <a:r>
              <a:rPr lang="en" sz="1300" u="sng">
                <a:solidFill>
                  <a:schemeClr val="hlink"/>
                </a:solidFill>
                <a:latin typeface="Arial"/>
                <a:ea typeface="Arial"/>
                <a:cs typeface="Arial"/>
                <a:sym typeface="Arial"/>
                <a:hlinkClick r:id="rId10"/>
              </a:rPr>
              <a:t>Technical Support</a:t>
            </a:r>
            <a:endParaRPr sz="14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r="-81917" b="9387"/>
          <a:stretch/>
        </p:blipFill>
        <p:spPr>
          <a:xfrm>
            <a:off x="3825100" y="1"/>
            <a:ext cx="9687402" cy="5143500"/>
          </a:xfrm>
          <a:prstGeom prst="rect">
            <a:avLst/>
          </a:prstGeom>
          <a:noFill/>
          <a:ln>
            <a:noFill/>
          </a:ln>
        </p:spPr>
      </p:pic>
      <p:sp>
        <p:nvSpPr>
          <p:cNvPr id="94" name="Google Shape;94;p2"/>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3978000" y="341700"/>
            <a:ext cx="46908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
          <p:cNvSpPr txBox="1">
            <a:spLocks noGrp="1"/>
          </p:cNvSpPr>
          <p:nvPr>
            <p:ph type="body" idx="1"/>
          </p:nvPr>
        </p:nvSpPr>
        <p:spPr>
          <a:xfrm>
            <a:off x="4190400" y="732150"/>
            <a:ext cx="4261800" cy="3720900"/>
          </a:xfrm>
          <a:prstGeom prst="rect">
            <a:avLst/>
          </a:prstGeom>
          <a:noFill/>
          <a:ln>
            <a:noFill/>
          </a:ln>
        </p:spPr>
        <p:txBody>
          <a:bodyPr spcFirstLastPara="1" wrap="square" lIns="0" tIns="91425" rIns="91425" bIns="91425" anchor="ctr" anchorCtr="0">
            <a:normAutofit fontScale="85000" lnSpcReduction="20000"/>
          </a:bodyPr>
          <a:lstStyle/>
          <a:p>
            <a:pPr marL="0" lvl="0" indent="0" algn="l" rtl="0">
              <a:lnSpc>
                <a:spcPct val="115000"/>
              </a:lnSpc>
              <a:spcBef>
                <a:spcPts val="0"/>
              </a:spcBef>
              <a:spcAft>
                <a:spcPts val="0"/>
              </a:spcAft>
              <a:buSzPct val="117647"/>
              <a:buNone/>
            </a:pPr>
            <a:r>
              <a:rPr lang="en" b="1">
                <a:solidFill>
                  <a:schemeClr val="accent5"/>
                </a:solidFill>
                <a:latin typeface="Arial"/>
                <a:ea typeface="Arial"/>
                <a:cs typeface="Arial"/>
                <a:sym typeface="Arial"/>
              </a:rPr>
              <a:t>Welcome to Join </a:t>
            </a:r>
            <a:r>
              <a:rPr lang="en">
                <a:solidFill>
                  <a:schemeClr val="lt1"/>
                </a:solidFill>
                <a:latin typeface="Arial"/>
                <a:ea typeface="Arial"/>
                <a:cs typeface="Arial"/>
                <a:sym typeface="Arial"/>
              </a:rPr>
              <a:t>👋👋👋</a:t>
            </a:r>
            <a:endParaRPr>
              <a:solidFill>
                <a:schemeClr val="lt1"/>
              </a:solidFill>
              <a:latin typeface="Arial"/>
              <a:ea typeface="Arial"/>
              <a:cs typeface="Arial"/>
              <a:sym typeface="Arial"/>
            </a:endParaRPr>
          </a:p>
          <a:p>
            <a:pPr marL="0" lvl="0" indent="0" algn="l" rtl="0">
              <a:lnSpc>
                <a:spcPct val="115000"/>
              </a:lnSpc>
              <a:spcBef>
                <a:spcPts val="1200"/>
              </a:spcBef>
              <a:spcAft>
                <a:spcPts val="0"/>
              </a:spcAft>
              <a:buSzPct val="142028"/>
              <a:buNone/>
            </a:pPr>
            <a:r>
              <a:rPr lang="en" sz="1491">
                <a:latin typeface="Arial"/>
                <a:ea typeface="Arial"/>
                <a:cs typeface="Arial"/>
                <a:sym typeface="Arial"/>
              </a:rPr>
              <a:t>We’re so excited you decided to Join us! We can’t wait to get you started making more transparent and accountable decisions with Join.</a:t>
            </a:r>
            <a:r>
              <a:rPr lang="en" sz="1500">
                <a:solidFill>
                  <a:srgbClr val="4E4E4E"/>
                </a:solidFill>
                <a:latin typeface="Arial"/>
                <a:ea typeface="Arial"/>
                <a:cs typeface="Arial"/>
                <a:sym typeface="Arial"/>
              </a:rPr>
              <a:t> With that said, this document and its linked resources are here to guide you on that journey to value alongside your Join Success team. Once you’ve personalized it to your specific needs, you can share it with your team to help them learn about Join and the rollout ahead.</a:t>
            </a:r>
            <a:endParaRPr sz="1491">
              <a:latin typeface="Arial"/>
              <a:ea typeface="Arial"/>
              <a:cs typeface="Arial"/>
              <a:sym typeface="Arial"/>
            </a:endParaRPr>
          </a:p>
          <a:p>
            <a:pPr marL="0" lvl="0" indent="0" algn="l" rtl="0">
              <a:lnSpc>
                <a:spcPct val="115000"/>
              </a:lnSpc>
              <a:spcBef>
                <a:spcPts val="1200"/>
              </a:spcBef>
              <a:spcAft>
                <a:spcPts val="1200"/>
              </a:spcAft>
              <a:buSzPct val="142028"/>
              <a:buNone/>
            </a:pPr>
            <a:r>
              <a:rPr lang="en" sz="1491" i="1">
                <a:latin typeface="Arial"/>
                <a:ea typeface="Arial"/>
                <a:cs typeface="Arial"/>
                <a:sym typeface="Arial"/>
              </a:rPr>
              <a:t>We’ve set up this document to be easily personalized. Throughout, you’ll see italicized text like this that is designed to be instructional. Any text in brackets [ ] is intended to be changed with company-specific information, e.g. [Company Name]. You’ll also find guidance and talking points in the speaker notes.</a:t>
            </a:r>
            <a:endParaRPr sz="1600">
              <a:solidFill>
                <a:schemeClr val="lt1"/>
              </a:solidFill>
              <a:latin typeface="Arial"/>
              <a:ea typeface="Arial"/>
              <a:cs typeface="Arial"/>
              <a:sym typeface="Arial"/>
            </a:endParaRPr>
          </a:p>
        </p:txBody>
      </p:sp>
      <p:sp>
        <p:nvSpPr>
          <p:cNvPr id="98" name="Google Shape;98;p2"/>
          <p:cNvSpPr txBox="1">
            <a:spLocks noGrp="1"/>
          </p:cNvSpPr>
          <p:nvPr>
            <p:ph type="ctrTitle" idx="4294967295"/>
          </p:nvPr>
        </p:nvSpPr>
        <p:spPr>
          <a:xfrm>
            <a:off x="948600" y="1272225"/>
            <a:ext cx="2694600" cy="1275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2400" b="1" i="0" u="none" strike="noStrike" cap="none">
                <a:solidFill>
                  <a:schemeClr val="lt1"/>
                </a:solidFill>
                <a:latin typeface="Arial"/>
                <a:ea typeface="Arial"/>
                <a:cs typeface="Arial"/>
                <a:sym typeface="Arial"/>
              </a:rPr>
              <a:t>Using This Resource</a:t>
            </a:r>
            <a:endParaRPr sz="2400" b="1" i="0" u="none" strike="noStrike" cap="none">
              <a:solidFill>
                <a:schemeClr val="lt1"/>
              </a:solidFill>
              <a:latin typeface="Arial"/>
              <a:ea typeface="Arial"/>
              <a:cs typeface="Arial"/>
              <a:sym typeface="Arial"/>
            </a:endParaRPr>
          </a:p>
        </p:txBody>
      </p:sp>
      <p:sp>
        <p:nvSpPr>
          <p:cNvPr id="99" name="Google Shape;99;p2"/>
          <p:cNvSpPr txBox="1">
            <a:spLocks noGrp="1"/>
          </p:cNvSpPr>
          <p:nvPr>
            <p:ph type="ctrTitle" idx="4294967295"/>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800" b="0" i="0" u="none" strike="noStrike" cap="none">
                <a:solidFill>
                  <a:schemeClr val="dk2"/>
                </a:solidFill>
                <a:latin typeface="Arial"/>
                <a:ea typeface="Arial"/>
                <a:cs typeface="Arial"/>
                <a:sym typeface="Arial"/>
              </a:rPr>
              <a:t>BEFORE WE START</a:t>
            </a:r>
            <a:endParaRPr sz="800" b="0" i="0" u="none" strike="noStrike" cap="none">
              <a:solidFill>
                <a:schemeClr val="dk2"/>
              </a:solidFill>
              <a:latin typeface="Arial"/>
              <a:ea typeface="Arial"/>
              <a:cs typeface="Arial"/>
              <a:sym typeface="Arial"/>
            </a:endParaRPr>
          </a:p>
        </p:txBody>
      </p:sp>
      <p:sp>
        <p:nvSpPr>
          <p:cNvPr id="100" name="Google Shape;100;p2"/>
          <p:cNvSpPr/>
          <p:nvPr/>
        </p:nvSpPr>
        <p:spPr>
          <a:xfrm>
            <a:off x="948600" y="2023769"/>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2</a:t>
            </a:fld>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l="13896" r="42472"/>
          <a:stretch/>
        </p:blipFill>
        <p:spPr>
          <a:xfrm>
            <a:off x="5336950" y="0"/>
            <a:ext cx="3804877" cy="5143501"/>
          </a:xfrm>
          <a:prstGeom prst="rect">
            <a:avLst/>
          </a:prstGeom>
          <a:noFill/>
          <a:ln>
            <a:noFill/>
          </a:ln>
        </p:spPr>
      </p:pic>
      <p:sp>
        <p:nvSpPr>
          <p:cNvPr id="107" name="Google Shape;107;p3"/>
          <p:cNvSpPr/>
          <p:nvPr/>
        </p:nvSpPr>
        <p:spPr>
          <a:xfrm>
            <a:off x="0" y="0"/>
            <a:ext cx="53784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
          <p:cNvSpPr/>
          <p:nvPr/>
        </p:nvSpPr>
        <p:spPr>
          <a:xfrm>
            <a:off x="3978000" y="346825"/>
            <a:ext cx="46908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
          <p:cNvSpPr txBox="1">
            <a:spLocks noGrp="1"/>
          </p:cNvSpPr>
          <p:nvPr>
            <p:ph type="ctrTitle"/>
          </p:nvPr>
        </p:nvSpPr>
        <p:spPr>
          <a:xfrm>
            <a:off x="475200" y="1257149"/>
            <a:ext cx="1987800" cy="1071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SzPts val="5200"/>
              <a:buNone/>
            </a:pPr>
            <a:r>
              <a:rPr lang="en" sz="4000">
                <a:latin typeface="Arial"/>
                <a:ea typeface="Arial"/>
                <a:cs typeface="Arial"/>
                <a:sym typeface="Arial"/>
              </a:rPr>
              <a:t>Today’s</a:t>
            </a:r>
            <a:endParaRPr sz="4000">
              <a:latin typeface="Arial"/>
              <a:ea typeface="Arial"/>
              <a:cs typeface="Arial"/>
              <a:sym typeface="Arial"/>
            </a:endParaRPr>
          </a:p>
          <a:p>
            <a:pPr marL="0" marR="0" lvl="0" indent="0" algn="l" rtl="0">
              <a:lnSpc>
                <a:spcPct val="80000"/>
              </a:lnSpc>
              <a:spcBef>
                <a:spcPts val="0"/>
              </a:spcBef>
              <a:spcAft>
                <a:spcPts val="0"/>
              </a:spcAft>
              <a:buSzPts val="5200"/>
              <a:buNone/>
            </a:pPr>
            <a:r>
              <a:rPr lang="en" sz="4000">
                <a:latin typeface="Arial"/>
                <a:ea typeface="Arial"/>
                <a:cs typeface="Arial"/>
                <a:sym typeface="Arial"/>
              </a:rPr>
              <a:t>Agenda</a:t>
            </a:r>
            <a:endParaRPr sz="4000">
              <a:latin typeface="Arial"/>
              <a:ea typeface="Arial"/>
              <a:cs typeface="Arial"/>
              <a:sym typeface="Arial"/>
            </a:endParaRPr>
          </a:p>
        </p:txBody>
      </p:sp>
      <p:sp>
        <p:nvSpPr>
          <p:cNvPr id="110" name="Google Shape;11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3</a:t>
            </a:fld>
            <a:endParaRPr>
              <a:latin typeface="Arial"/>
              <a:ea typeface="Arial"/>
              <a:cs typeface="Arial"/>
              <a:sym typeface="Arial"/>
            </a:endParaRPr>
          </a:p>
        </p:txBody>
      </p:sp>
      <p:sp>
        <p:nvSpPr>
          <p:cNvPr id="111" name="Google Shape;111;p3"/>
          <p:cNvSpPr txBox="1">
            <a:spLocks noGrp="1"/>
          </p:cNvSpPr>
          <p:nvPr>
            <p:ph type="ctrTitle"/>
          </p:nvPr>
        </p:nvSpPr>
        <p:spPr>
          <a:xfrm>
            <a:off x="4752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SzPts val="5200"/>
              <a:buNone/>
            </a:pPr>
            <a:r>
              <a:rPr lang="en" sz="800" b="0">
                <a:solidFill>
                  <a:schemeClr val="dk2"/>
                </a:solidFill>
                <a:latin typeface="Arial"/>
                <a:ea typeface="Arial"/>
                <a:cs typeface="Arial"/>
                <a:sym typeface="Arial"/>
              </a:rPr>
              <a:t>TABLE OF CONTENTS</a:t>
            </a:r>
            <a:endParaRPr sz="800" b="0">
              <a:solidFill>
                <a:schemeClr val="dk2"/>
              </a:solidFill>
              <a:latin typeface="Arial"/>
              <a:ea typeface="Arial"/>
              <a:cs typeface="Arial"/>
              <a:sym typeface="Arial"/>
            </a:endParaRPr>
          </a:p>
        </p:txBody>
      </p:sp>
      <p:sp>
        <p:nvSpPr>
          <p:cNvPr id="112" name="Google Shape;112;p3"/>
          <p:cNvSpPr/>
          <p:nvPr/>
        </p:nvSpPr>
        <p:spPr>
          <a:xfrm>
            <a:off x="475200" y="249973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
          <p:cNvSpPr txBox="1">
            <a:spLocks noGrp="1"/>
          </p:cNvSpPr>
          <p:nvPr>
            <p:ph type="ctrTitle"/>
          </p:nvPr>
        </p:nvSpPr>
        <p:spPr>
          <a:xfrm>
            <a:off x="4467600" y="1119438"/>
            <a:ext cx="2866500" cy="39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5200"/>
              <a:buNone/>
            </a:pPr>
            <a:r>
              <a:rPr lang="en" sz="2000">
                <a:latin typeface="Arial"/>
                <a:ea typeface="Arial"/>
                <a:cs typeface="Arial"/>
                <a:sym typeface="Arial"/>
              </a:rPr>
              <a:t>Join Overview</a:t>
            </a:r>
            <a:endParaRPr sz="2000">
              <a:latin typeface="Arial"/>
              <a:ea typeface="Arial"/>
              <a:cs typeface="Arial"/>
              <a:sym typeface="Arial"/>
            </a:endParaRPr>
          </a:p>
        </p:txBody>
      </p:sp>
      <p:sp>
        <p:nvSpPr>
          <p:cNvPr id="114" name="Google Shape;114;p3"/>
          <p:cNvSpPr txBox="1">
            <a:spLocks noGrp="1"/>
          </p:cNvSpPr>
          <p:nvPr>
            <p:ph type="ctrTitle"/>
          </p:nvPr>
        </p:nvSpPr>
        <p:spPr>
          <a:xfrm>
            <a:off x="4467600" y="1620613"/>
            <a:ext cx="2866500" cy="39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5200"/>
              <a:buNone/>
            </a:pPr>
            <a:r>
              <a:rPr lang="en" sz="2000">
                <a:latin typeface="Arial"/>
                <a:ea typeface="Arial"/>
                <a:cs typeface="Arial"/>
                <a:sym typeface="Arial"/>
              </a:rPr>
              <a:t>Onboarding with Join</a:t>
            </a:r>
            <a:endParaRPr sz="2000">
              <a:latin typeface="Arial"/>
              <a:ea typeface="Arial"/>
              <a:cs typeface="Arial"/>
              <a:sym typeface="Arial"/>
            </a:endParaRPr>
          </a:p>
        </p:txBody>
      </p:sp>
      <p:sp>
        <p:nvSpPr>
          <p:cNvPr id="115" name="Google Shape;115;p3"/>
          <p:cNvSpPr txBox="1">
            <a:spLocks noGrp="1"/>
          </p:cNvSpPr>
          <p:nvPr>
            <p:ph type="ctrTitle"/>
          </p:nvPr>
        </p:nvSpPr>
        <p:spPr>
          <a:xfrm>
            <a:off x="4467600" y="2121788"/>
            <a:ext cx="2866500" cy="39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5200"/>
              <a:buNone/>
            </a:pPr>
            <a:r>
              <a:rPr lang="en" sz="2000">
                <a:latin typeface="Arial"/>
                <a:ea typeface="Arial"/>
                <a:cs typeface="Arial"/>
                <a:sym typeface="Arial"/>
              </a:rPr>
              <a:t>Your Join Champions</a:t>
            </a:r>
            <a:endParaRPr sz="2000">
              <a:latin typeface="Arial"/>
              <a:ea typeface="Arial"/>
              <a:cs typeface="Arial"/>
              <a:sym typeface="Arial"/>
            </a:endParaRPr>
          </a:p>
        </p:txBody>
      </p:sp>
      <p:sp>
        <p:nvSpPr>
          <p:cNvPr id="116" name="Google Shape;116;p3"/>
          <p:cNvSpPr txBox="1">
            <a:spLocks noGrp="1"/>
          </p:cNvSpPr>
          <p:nvPr>
            <p:ph type="ctrTitle"/>
          </p:nvPr>
        </p:nvSpPr>
        <p:spPr>
          <a:xfrm>
            <a:off x="4467600" y="2622963"/>
            <a:ext cx="2866500" cy="39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5200"/>
              <a:buNone/>
            </a:pPr>
            <a:r>
              <a:rPr lang="en" sz="2000">
                <a:latin typeface="Arial"/>
                <a:ea typeface="Arial"/>
                <a:cs typeface="Arial"/>
                <a:sym typeface="Arial"/>
              </a:rPr>
              <a:t>Initial Project Rollout</a:t>
            </a:r>
            <a:endParaRPr sz="2000">
              <a:latin typeface="Arial"/>
              <a:ea typeface="Arial"/>
              <a:cs typeface="Arial"/>
              <a:sym typeface="Arial"/>
            </a:endParaRPr>
          </a:p>
        </p:txBody>
      </p:sp>
      <p:pic>
        <p:nvPicPr>
          <p:cNvPr id="117" name="Google Shape;117;p3"/>
          <p:cNvPicPr preferRelativeResize="0"/>
          <p:nvPr/>
        </p:nvPicPr>
        <p:blipFill rotWithShape="1">
          <a:blip r:embed="rId4">
            <a:alphaModFix/>
          </a:blip>
          <a:srcRect/>
          <a:stretch/>
        </p:blipFill>
        <p:spPr>
          <a:xfrm>
            <a:off x="7996705" y="4314000"/>
            <a:ext cx="519690" cy="368401"/>
          </a:xfrm>
          <a:prstGeom prst="rect">
            <a:avLst/>
          </a:prstGeom>
          <a:noFill/>
          <a:ln>
            <a:noFill/>
          </a:ln>
        </p:spPr>
      </p:pic>
      <p:cxnSp>
        <p:nvCxnSpPr>
          <p:cNvPr id="118" name="Google Shape;118;p3"/>
          <p:cNvCxnSpPr/>
          <p:nvPr/>
        </p:nvCxnSpPr>
        <p:spPr>
          <a:xfrm>
            <a:off x="7115774" y="1316238"/>
            <a:ext cx="447600" cy="0"/>
          </a:xfrm>
          <a:prstGeom prst="straightConnector1">
            <a:avLst/>
          </a:prstGeom>
          <a:noFill/>
          <a:ln w="9525" cap="flat" cmpd="sng">
            <a:solidFill>
              <a:srgbClr val="9E9E9E"/>
            </a:solidFill>
            <a:prstDash val="solid"/>
            <a:round/>
            <a:headEnd type="none" w="sm" len="sm"/>
            <a:tailEnd type="none" w="sm" len="sm"/>
          </a:ln>
        </p:spPr>
      </p:cxnSp>
      <p:cxnSp>
        <p:nvCxnSpPr>
          <p:cNvPr id="119" name="Google Shape;119;p3"/>
          <p:cNvCxnSpPr/>
          <p:nvPr/>
        </p:nvCxnSpPr>
        <p:spPr>
          <a:xfrm>
            <a:off x="7115774" y="1817438"/>
            <a:ext cx="447600" cy="0"/>
          </a:xfrm>
          <a:prstGeom prst="straightConnector1">
            <a:avLst/>
          </a:prstGeom>
          <a:noFill/>
          <a:ln w="9525" cap="flat" cmpd="sng">
            <a:solidFill>
              <a:srgbClr val="9E9E9E"/>
            </a:solidFill>
            <a:prstDash val="solid"/>
            <a:round/>
            <a:headEnd type="none" w="sm" len="sm"/>
            <a:tailEnd type="none" w="sm" len="sm"/>
          </a:ln>
        </p:spPr>
      </p:cxnSp>
      <p:cxnSp>
        <p:nvCxnSpPr>
          <p:cNvPr id="120" name="Google Shape;120;p3"/>
          <p:cNvCxnSpPr/>
          <p:nvPr/>
        </p:nvCxnSpPr>
        <p:spPr>
          <a:xfrm>
            <a:off x="7115774" y="2318613"/>
            <a:ext cx="447600" cy="0"/>
          </a:xfrm>
          <a:prstGeom prst="straightConnector1">
            <a:avLst/>
          </a:prstGeom>
          <a:noFill/>
          <a:ln w="9525" cap="flat" cmpd="sng">
            <a:solidFill>
              <a:srgbClr val="9E9E9E"/>
            </a:solidFill>
            <a:prstDash val="solid"/>
            <a:round/>
            <a:headEnd type="none" w="sm" len="sm"/>
            <a:tailEnd type="none" w="sm" len="sm"/>
          </a:ln>
        </p:spPr>
      </p:cxnSp>
      <p:cxnSp>
        <p:nvCxnSpPr>
          <p:cNvPr id="121" name="Google Shape;121;p3"/>
          <p:cNvCxnSpPr/>
          <p:nvPr/>
        </p:nvCxnSpPr>
        <p:spPr>
          <a:xfrm>
            <a:off x="7115774" y="2819788"/>
            <a:ext cx="447600" cy="0"/>
          </a:xfrm>
          <a:prstGeom prst="straightConnector1">
            <a:avLst/>
          </a:prstGeom>
          <a:noFill/>
          <a:ln w="9525" cap="flat" cmpd="sng">
            <a:solidFill>
              <a:srgbClr val="9E9E9E"/>
            </a:solidFill>
            <a:prstDash val="solid"/>
            <a:round/>
            <a:headEnd type="none" w="sm" len="sm"/>
            <a:tailEnd type="none" w="sm" len="sm"/>
          </a:ln>
        </p:spPr>
      </p:cxnSp>
      <p:sp>
        <p:nvSpPr>
          <p:cNvPr id="122" name="Google Shape;122;p3"/>
          <p:cNvSpPr txBox="1">
            <a:spLocks noGrp="1"/>
          </p:cNvSpPr>
          <p:nvPr>
            <p:ph type="ctrTitle"/>
          </p:nvPr>
        </p:nvSpPr>
        <p:spPr>
          <a:xfrm>
            <a:off x="4467600" y="3124138"/>
            <a:ext cx="2866500" cy="39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5200"/>
              <a:buNone/>
            </a:pPr>
            <a:r>
              <a:rPr lang="en" sz="2000">
                <a:latin typeface="Arial"/>
                <a:ea typeface="Arial"/>
                <a:cs typeface="Arial"/>
                <a:sym typeface="Arial"/>
              </a:rPr>
              <a:t>What is Next</a:t>
            </a:r>
            <a:endParaRPr sz="2000">
              <a:latin typeface="Arial"/>
              <a:ea typeface="Arial"/>
              <a:cs typeface="Arial"/>
              <a:sym typeface="Arial"/>
            </a:endParaRPr>
          </a:p>
        </p:txBody>
      </p:sp>
      <p:sp>
        <p:nvSpPr>
          <p:cNvPr id="123" name="Google Shape;123;p3"/>
          <p:cNvSpPr txBox="1">
            <a:spLocks noGrp="1"/>
          </p:cNvSpPr>
          <p:nvPr>
            <p:ph type="ctrTitle"/>
          </p:nvPr>
        </p:nvSpPr>
        <p:spPr>
          <a:xfrm>
            <a:off x="4467600" y="3625313"/>
            <a:ext cx="2866500" cy="39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5200"/>
              <a:buNone/>
            </a:pPr>
            <a:r>
              <a:rPr lang="en" sz="2000">
                <a:latin typeface="Arial"/>
                <a:ea typeface="Arial"/>
                <a:cs typeface="Arial"/>
                <a:sym typeface="Arial"/>
              </a:rPr>
              <a:t>Keys to Success</a:t>
            </a:r>
            <a:endParaRPr sz="2000">
              <a:latin typeface="Arial"/>
              <a:ea typeface="Arial"/>
              <a:cs typeface="Arial"/>
              <a:sym typeface="Arial"/>
            </a:endParaRPr>
          </a:p>
        </p:txBody>
      </p:sp>
      <p:cxnSp>
        <p:nvCxnSpPr>
          <p:cNvPr id="124" name="Google Shape;124;p3"/>
          <p:cNvCxnSpPr/>
          <p:nvPr/>
        </p:nvCxnSpPr>
        <p:spPr>
          <a:xfrm>
            <a:off x="7115774" y="3320963"/>
            <a:ext cx="447600" cy="0"/>
          </a:xfrm>
          <a:prstGeom prst="straightConnector1">
            <a:avLst/>
          </a:prstGeom>
          <a:noFill/>
          <a:ln w="9525" cap="flat" cmpd="sng">
            <a:solidFill>
              <a:srgbClr val="9E9E9E"/>
            </a:solidFill>
            <a:prstDash val="solid"/>
            <a:round/>
            <a:headEnd type="none" w="sm" len="sm"/>
            <a:tailEnd type="none" w="sm" len="sm"/>
          </a:ln>
        </p:spPr>
      </p:cxnSp>
      <p:cxnSp>
        <p:nvCxnSpPr>
          <p:cNvPr id="125" name="Google Shape;125;p3"/>
          <p:cNvCxnSpPr/>
          <p:nvPr/>
        </p:nvCxnSpPr>
        <p:spPr>
          <a:xfrm>
            <a:off x="7115774" y="3822138"/>
            <a:ext cx="447600" cy="0"/>
          </a:xfrm>
          <a:prstGeom prst="straightConnector1">
            <a:avLst/>
          </a:prstGeom>
          <a:noFill/>
          <a:ln w="9525" cap="flat" cmpd="sng">
            <a:solidFill>
              <a:srgbClr val="9E9E9E"/>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4"/>
          <p:cNvPicPr preferRelativeResize="0"/>
          <p:nvPr/>
        </p:nvPicPr>
        <p:blipFill rotWithShape="1">
          <a:blip r:embed="rId3">
            <a:alphaModFix/>
          </a:blip>
          <a:srcRect l="33361" t="2032" r="27613" b="6005"/>
          <a:stretch/>
        </p:blipFill>
        <p:spPr>
          <a:xfrm>
            <a:off x="5868000" y="5100"/>
            <a:ext cx="3276000" cy="5143501"/>
          </a:xfrm>
          <a:prstGeom prst="rect">
            <a:avLst/>
          </a:prstGeom>
          <a:noFill/>
          <a:ln>
            <a:noFill/>
          </a:ln>
        </p:spPr>
      </p:pic>
      <p:sp>
        <p:nvSpPr>
          <p:cNvPr id="131" name="Google Shape;131;p4"/>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 name="Google Shape;133;p4"/>
          <p:cNvPicPr preferRelativeResize="0"/>
          <p:nvPr/>
        </p:nvPicPr>
        <p:blipFill rotWithShape="1">
          <a:blip r:embed="rId4">
            <a:alphaModFix/>
          </a:blip>
          <a:srcRect l="99" r="108"/>
          <a:stretch/>
        </p:blipFill>
        <p:spPr>
          <a:xfrm>
            <a:off x="3394250" y="338075"/>
            <a:ext cx="5274561" cy="4460101"/>
          </a:xfrm>
          <a:prstGeom prst="rect">
            <a:avLst/>
          </a:prstGeom>
          <a:noFill/>
          <a:ln>
            <a:noFill/>
          </a:ln>
        </p:spPr>
      </p:pic>
      <p:sp>
        <p:nvSpPr>
          <p:cNvPr id="134" name="Google Shape;134;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4</a:t>
            </a:fld>
            <a:endParaRPr>
              <a:latin typeface="Arial"/>
              <a:ea typeface="Arial"/>
              <a:cs typeface="Arial"/>
              <a:sym typeface="Arial"/>
            </a:endParaRPr>
          </a:p>
        </p:txBody>
      </p:sp>
      <p:sp>
        <p:nvSpPr>
          <p:cNvPr id="135" name="Google Shape;135;p4"/>
          <p:cNvSpPr txBox="1">
            <a:spLocks noGrp="1"/>
          </p:cNvSpPr>
          <p:nvPr>
            <p:ph type="ctrTitle"/>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SzPts val="5200"/>
              <a:buNone/>
            </a:pPr>
            <a:r>
              <a:rPr lang="en" sz="800" b="0">
                <a:solidFill>
                  <a:schemeClr val="dk2"/>
                </a:solidFill>
                <a:latin typeface="Arial"/>
                <a:ea typeface="Arial"/>
                <a:cs typeface="Arial"/>
                <a:sym typeface="Arial"/>
              </a:rPr>
              <a:t>ABOUT JOIN</a:t>
            </a:r>
            <a:endParaRPr sz="800" b="0">
              <a:solidFill>
                <a:schemeClr val="dk2"/>
              </a:solidFill>
              <a:latin typeface="Arial"/>
              <a:ea typeface="Arial"/>
              <a:cs typeface="Arial"/>
              <a:sym typeface="Arial"/>
            </a:endParaRPr>
          </a:p>
        </p:txBody>
      </p:sp>
      <p:pic>
        <p:nvPicPr>
          <p:cNvPr id="136" name="Google Shape;136;p4"/>
          <p:cNvPicPr preferRelativeResize="0"/>
          <p:nvPr/>
        </p:nvPicPr>
        <p:blipFill rotWithShape="1">
          <a:blip r:embed="rId5">
            <a:alphaModFix/>
          </a:blip>
          <a:srcRect/>
          <a:stretch/>
        </p:blipFill>
        <p:spPr>
          <a:xfrm>
            <a:off x="8114955" y="4314000"/>
            <a:ext cx="519690" cy="368401"/>
          </a:xfrm>
          <a:prstGeom prst="rect">
            <a:avLst/>
          </a:prstGeom>
          <a:noFill/>
          <a:ln>
            <a:noFill/>
          </a:ln>
        </p:spPr>
      </p:pic>
      <p:sp>
        <p:nvSpPr>
          <p:cNvPr id="137" name="Google Shape;137;p4"/>
          <p:cNvSpPr/>
          <p:nvPr/>
        </p:nvSpPr>
        <p:spPr>
          <a:xfrm>
            <a:off x="4772275" y="1040950"/>
            <a:ext cx="3222300" cy="18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4" title="GC 5.mov">
            <a:hlinkClick r:id="rId6"/>
          </p:cNvPr>
          <p:cNvPicPr preferRelativeResize="0"/>
          <p:nvPr/>
        </p:nvPicPr>
        <p:blipFill rotWithShape="1">
          <a:blip r:embed="rId7">
            <a:alphaModFix/>
          </a:blip>
          <a:srcRect/>
          <a:stretch/>
        </p:blipFill>
        <p:spPr>
          <a:xfrm>
            <a:off x="4772276" y="1072087"/>
            <a:ext cx="3222302" cy="1819333"/>
          </a:xfrm>
          <a:prstGeom prst="rect">
            <a:avLst/>
          </a:prstGeom>
          <a:noFill/>
          <a:ln>
            <a:noFill/>
          </a:ln>
        </p:spPr>
      </p:pic>
      <p:sp>
        <p:nvSpPr>
          <p:cNvPr id="139" name="Google Shape;139;p4"/>
          <p:cNvSpPr txBox="1">
            <a:spLocks noGrp="1"/>
          </p:cNvSpPr>
          <p:nvPr>
            <p:ph type="ctrTitle"/>
          </p:nvPr>
        </p:nvSpPr>
        <p:spPr>
          <a:xfrm>
            <a:off x="948600" y="1272225"/>
            <a:ext cx="2641200" cy="1071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SzPts val="5200"/>
              <a:buNone/>
            </a:pPr>
            <a:r>
              <a:rPr lang="en" sz="2400">
                <a:latin typeface="Arial"/>
                <a:ea typeface="Arial"/>
                <a:cs typeface="Arial"/>
                <a:sym typeface="Arial"/>
              </a:rPr>
              <a:t>Join Overview</a:t>
            </a:r>
            <a:endParaRPr sz="2400">
              <a:latin typeface="Arial"/>
              <a:ea typeface="Arial"/>
              <a:cs typeface="Arial"/>
              <a:sym typeface="Arial"/>
            </a:endParaRPr>
          </a:p>
        </p:txBody>
      </p:sp>
      <p:sp>
        <p:nvSpPr>
          <p:cNvPr id="140" name="Google Shape;140;p4"/>
          <p:cNvSpPr/>
          <p:nvPr/>
        </p:nvSpPr>
        <p:spPr>
          <a:xfrm>
            <a:off x="968400" y="2945575"/>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83D04"/>
              </a:solidFill>
              <a:latin typeface="Arial"/>
              <a:ea typeface="Arial"/>
              <a:cs typeface="Arial"/>
              <a:sym typeface="Arial"/>
            </a:endParaRPr>
          </a:p>
        </p:txBody>
      </p:sp>
      <p:sp>
        <p:nvSpPr>
          <p:cNvPr id="141" name="Google Shape;141;p4"/>
          <p:cNvSpPr txBox="1">
            <a:spLocks noGrp="1"/>
          </p:cNvSpPr>
          <p:nvPr>
            <p:ph type="subTitle" idx="1"/>
          </p:nvPr>
        </p:nvSpPr>
        <p:spPr>
          <a:xfrm>
            <a:off x="968400" y="1768550"/>
            <a:ext cx="2466300" cy="972000"/>
          </a:xfrm>
          <a:prstGeom prst="rect">
            <a:avLst/>
          </a:prstGeom>
          <a:noFill/>
          <a:ln>
            <a:noFill/>
          </a:ln>
        </p:spPr>
        <p:txBody>
          <a:bodyPr spcFirstLastPara="1" wrap="square" lIns="0" tIns="0" rIns="90000" bIns="0" anchor="t" anchorCtr="0">
            <a:noAutofit/>
          </a:bodyPr>
          <a:lstStyle/>
          <a:p>
            <a:pPr marL="0" lvl="0" indent="0" algn="l" rtl="0">
              <a:lnSpc>
                <a:spcPct val="115000"/>
              </a:lnSpc>
              <a:spcBef>
                <a:spcPts val="0"/>
              </a:spcBef>
              <a:spcAft>
                <a:spcPts val="0"/>
              </a:spcAft>
              <a:buSzPts val="2800"/>
              <a:buNone/>
            </a:pPr>
            <a:r>
              <a:rPr lang="en" sz="1200">
                <a:latin typeface="Arial"/>
                <a:ea typeface="Arial"/>
                <a:cs typeface="Arial"/>
                <a:sym typeface="Arial"/>
              </a:rPr>
              <a:t>Join transforms the preconstruction experience by enabling the entire project team to drive decisions through shared information and real-time communication.</a:t>
            </a:r>
            <a:endParaRPr sz="12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5"/>
          <p:cNvPicPr preferRelativeResize="0"/>
          <p:nvPr/>
        </p:nvPicPr>
        <p:blipFill rotWithShape="1">
          <a:blip r:embed="rId3">
            <a:alphaModFix/>
          </a:blip>
          <a:srcRect l="31420" t="2032" r="15359" b="6005"/>
          <a:stretch/>
        </p:blipFill>
        <p:spPr>
          <a:xfrm>
            <a:off x="4676400" y="0"/>
            <a:ext cx="4467600" cy="5148600"/>
          </a:xfrm>
          <a:prstGeom prst="rect">
            <a:avLst/>
          </a:prstGeom>
          <a:noFill/>
          <a:ln>
            <a:noFill/>
          </a:ln>
        </p:spPr>
      </p:pic>
      <p:sp>
        <p:nvSpPr>
          <p:cNvPr id="148" name="Google Shape;148;p5"/>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5"/>
          <p:cNvSpPr txBox="1"/>
          <p:nvPr/>
        </p:nvSpPr>
        <p:spPr>
          <a:xfrm>
            <a:off x="4939400" y="855825"/>
            <a:ext cx="2804700" cy="3205976"/>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00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A single </a:t>
            </a:r>
            <a:r>
              <a:rPr lang="en" sz="1200" b="1" i="0" u="none" strike="noStrike" cap="none">
                <a:solidFill>
                  <a:schemeClr val="dk2"/>
                </a:solidFill>
                <a:latin typeface="Arial"/>
                <a:ea typeface="Arial"/>
                <a:cs typeface="Arial"/>
                <a:sym typeface="Arial"/>
              </a:rPr>
              <a:t>collaborative </a:t>
            </a:r>
            <a:r>
              <a:rPr lang="en" sz="1200" b="0" i="0" u="none" strike="noStrike" cap="none">
                <a:solidFill>
                  <a:schemeClr val="dk2"/>
                </a:solidFill>
                <a:latin typeface="Arial"/>
                <a:ea typeface="Arial"/>
                <a:cs typeface="Arial"/>
                <a:sym typeface="Arial"/>
              </a:rPr>
              <a:t>platform for the whole project team</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Creates </a:t>
            </a:r>
            <a:r>
              <a:rPr lang="en" sz="1200" b="1" i="0" u="none" strike="noStrike" cap="none">
                <a:solidFill>
                  <a:schemeClr val="dk2"/>
                </a:solidFill>
                <a:latin typeface="Arial"/>
                <a:ea typeface="Arial"/>
                <a:cs typeface="Arial"/>
                <a:sym typeface="Arial"/>
              </a:rPr>
              <a:t>priceless trust</a:t>
            </a:r>
            <a:r>
              <a:rPr lang="en" sz="1200" b="0" i="0" u="none" strike="noStrike" cap="none">
                <a:solidFill>
                  <a:schemeClr val="dk2"/>
                </a:solidFill>
                <a:latin typeface="Arial"/>
                <a:ea typeface="Arial"/>
                <a:cs typeface="Arial"/>
                <a:sym typeface="Arial"/>
              </a:rPr>
              <a:t> with owners through transparency</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Have </a:t>
            </a:r>
            <a:r>
              <a:rPr lang="en" sz="1200" b="1" i="0" u="none" strike="noStrike" cap="none">
                <a:solidFill>
                  <a:schemeClr val="dk2"/>
                </a:solidFill>
                <a:latin typeface="Arial"/>
                <a:ea typeface="Arial"/>
                <a:cs typeface="Arial"/>
                <a:sym typeface="Arial"/>
              </a:rPr>
              <a:t>confidence</a:t>
            </a:r>
            <a:r>
              <a:rPr lang="en" sz="1200" b="0" i="0" u="none" strike="noStrike" cap="none">
                <a:solidFill>
                  <a:schemeClr val="dk2"/>
                </a:solidFill>
                <a:latin typeface="Arial"/>
                <a:ea typeface="Arial"/>
                <a:cs typeface="Arial"/>
                <a:sym typeface="Arial"/>
              </a:rPr>
              <a:t> in presenting your data and options</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Records for </a:t>
            </a:r>
            <a:r>
              <a:rPr lang="en" sz="1200" b="1" i="0" u="none" strike="noStrike" cap="none">
                <a:solidFill>
                  <a:schemeClr val="dk2"/>
                </a:solidFill>
                <a:latin typeface="Arial"/>
                <a:ea typeface="Arial"/>
                <a:cs typeface="Arial"/>
                <a:sym typeface="Arial"/>
              </a:rPr>
              <a:t>decision making </a:t>
            </a:r>
            <a:r>
              <a:rPr lang="en" sz="1200" b="0" i="0" u="none" strike="noStrike" cap="none">
                <a:solidFill>
                  <a:schemeClr val="dk2"/>
                </a:solidFill>
                <a:latin typeface="Arial"/>
                <a:ea typeface="Arial"/>
                <a:cs typeface="Arial"/>
                <a:sym typeface="Arial"/>
              </a:rPr>
              <a:t>and </a:t>
            </a:r>
            <a:r>
              <a:rPr lang="en" sz="1200" b="1" i="0" u="none" strike="noStrike" cap="none">
                <a:solidFill>
                  <a:schemeClr val="dk2"/>
                </a:solidFill>
                <a:latin typeface="Arial"/>
                <a:ea typeface="Arial"/>
                <a:cs typeface="Arial"/>
                <a:sym typeface="Arial"/>
              </a:rPr>
              <a:t>accountability</a:t>
            </a:r>
            <a:endParaRPr sz="1200" b="1"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1200"/>
              </a:spcAft>
              <a:buClr>
                <a:srgbClr val="000000"/>
              </a:buClr>
              <a:buSzPts val="1200"/>
              <a:buFont typeface="Arial"/>
              <a:buNone/>
            </a:pPr>
            <a:r>
              <a:rPr lang="en" sz="1200" b="1" i="0" u="none" strike="noStrike" cap="none">
                <a:solidFill>
                  <a:schemeClr val="dk2"/>
                </a:solidFill>
                <a:latin typeface="Arial"/>
                <a:ea typeface="Arial"/>
                <a:cs typeface="Arial"/>
                <a:sym typeface="Arial"/>
              </a:rPr>
              <a:t>Saves countless hours</a:t>
            </a:r>
            <a:r>
              <a:rPr lang="en" sz="1200" b="0" i="0" u="none" strike="noStrike" cap="none">
                <a:solidFill>
                  <a:schemeClr val="dk2"/>
                </a:solidFill>
                <a:latin typeface="Arial"/>
                <a:ea typeface="Arial"/>
                <a:cs typeface="Arial"/>
                <a:sym typeface="Arial"/>
              </a:rPr>
              <a:t> wasted manipulating spreadsheets</a:t>
            </a:r>
            <a:endParaRPr sz="1400" b="0" i="0" u="none" strike="noStrike" cap="none">
              <a:solidFill>
                <a:srgbClr val="000000"/>
              </a:solidFill>
              <a:latin typeface="Arial"/>
              <a:ea typeface="Arial"/>
              <a:cs typeface="Arial"/>
              <a:sym typeface="Arial"/>
            </a:endParaRPr>
          </a:p>
        </p:txBody>
      </p:sp>
      <p:sp>
        <p:nvSpPr>
          <p:cNvPr id="150" name="Google Shape;150;p5"/>
          <p:cNvSpPr txBox="1">
            <a:spLocks noGrp="1"/>
          </p:cNvSpPr>
          <p:nvPr>
            <p:ph type="ctrTitle"/>
          </p:nvPr>
        </p:nvSpPr>
        <p:spPr>
          <a:xfrm>
            <a:off x="948600" y="1272225"/>
            <a:ext cx="2641200" cy="1071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SzPts val="5200"/>
              <a:buNone/>
            </a:pPr>
            <a:r>
              <a:rPr lang="en" sz="2400">
                <a:latin typeface="Arial"/>
                <a:ea typeface="Arial"/>
                <a:cs typeface="Arial"/>
                <a:sym typeface="Arial"/>
              </a:rPr>
              <a:t>Join Overview</a:t>
            </a:r>
            <a:endParaRPr sz="2400">
              <a:latin typeface="Arial"/>
              <a:ea typeface="Arial"/>
              <a:cs typeface="Arial"/>
              <a:sym typeface="Arial"/>
            </a:endParaRPr>
          </a:p>
        </p:txBody>
      </p:sp>
      <p:sp>
        <p:nvSpPr>
          <p:cNvPr id="151" name="Google Shape;15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5</a:t>
            </a:fld>
            <a:endParaRPr>
              <a:latin typeface="Arial"/>
              <a:ea typeface="Arial"/>
              <a:cs typeface="Arial"/>
              <a:sym typeface="Arial"/>
            </a:endParaRPr>
          </a:p>
        </p:txBody>
      </p:sp>
      <p:pic>
        <p:nvPicPr>
          <p:cNvPr id="152" name="Google Shape;152;p5"/>
          <p:cNvPicPr preferRelativeResize="0"/>
          <p:nvPr/>
        </p:nvPicPr>
        <p:blipFill rotWithShape="1">
          <a:blip r:embed="rId4">
            <a:alphaModFix/>
          </a:blip>
          <a:srcRect/>
          <a:stretch/>
        </p:blipFill>
        <p:spPr>
          <a:xfrm>
            <a:off x="7996705" y="4314000"/>
            <a:ext cx="519690" cy="368401"/>
          </a:xfrm>
          <a:prstGeom prst="rect">
            <a:avLst/>
          </a:prstGeom>
          <a:noFill/>
          <a:ln>
            <a:noFill/>
          </a:ln>
        </p:spPr>
      </p:pic>
      <p:sp>
        <p:nvSpPr>
          <p:cNvPr id="153" name="Google Shape;153;p5"/>
          <p:cNvSpPr txBox="1">
            <a:spLocks noGrp="1"/>
          </p:cNvSpPr>
          <p:nvPr>
            <p:ph type="ctrTitle"/>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SzPts val="5200"/>
              <a:buNone/>
            </a:pPr>
            <a:r>
              <a:rPr lang="en" sz="800" b="0">
                <a:solidFill>
                  <a:schemeClr val="dk2"/>
                </a:solidFill>
                <a:latin typeface="Arial"/>
                <a:ea typeface="Arial"/>
                <a:cs typeface="Arial"/>
                <a:sym typeface="Arial"/>
              </a:rPr>
              <a:t>ABOUT JOIN</a:t>
            </a:r>
            <a:endParaRPr sz="800" b="0">
              <a:solidFill>
                <a:schemeClr val="dk2"/>
              </a:solidFill>
              <a:latin typeface="Arial"/>
              <a:ea typeface="Arial"/>
              <a:cs typeface="Arial"/>
              <a:sym typeface="Arial"/>
            </a:endParaRPr>
          </a:p>
        </p:txBody>
      </p:sp>
      <p:pic>
        <p:nvPicPr>
          <p:cNvPr id="154" name="Google Shape;154;p5"/>
          <p:cNvPicPr preferRelativeResize="0"/>
          <p:nvPr/>
        </p:nvPicPr>
        <p:blipFill rotWithShape="1">
          <a:blip r:embed="rId5">
            <a:alphaModFix/>
          </a:blip>
          <a:srcRect/>
          <a:stretch/>
        </p:blipFill>
        <p:spPr>
          <a:xfrm>
            <a:off x="5082575" y="966738"/>
            <a:ext cx="376875" cy="376875"/>
          </a:xfrm>
          <a:prstGeom prst="rect">
            <a:avLst/>
          </a:prstGeom>
          <a:noFill/>
          <a:ln>
            <a:noFill/>
          </a:ln>
        </p:spPr>
      </p:pic>
      <p:pic>
        <p:nvPicPr>
          <p:cNvPr id="155" name="Google Shape;155;p5"/>
          <p:cNvPicPr preferRelativeResize="0"/>
          <p:nvPr/>
        </p:nvPicPr>
        <p:blipFill rotWithShape="1">
          <a:blip r:embed="rId6">
            <a:alphaModFix/>
          </a:blip>
          <a:srcRect/>
          <a:stretch/>
        </p:blipFill>
        <p:spPr>
          <a:xfrm>
            <a:off x="5142300" y="2204159"/>
            <a:ext cx="257425" cy="211289"/>
          </a:xfrm>
          <a:prstGeom prst="rect">
            <a:avLst/>
          </a:prstGeom>
          <a:noFill/>
          <a:ln>
            <a:noFill/>
          </a:ln>
        </p:spPr>
      </p:pic>
      <p:pic>
        <p:nvPicPr>
          <p:cNvPr id="156" name="Google Shape;156;p5"/>
          <p:cNvPicPr preferRelativeResize="0"/>
          <p:nvPr/>
        </p:nvPicPr>
        <p:blipFill rotWithShape="1">
          <a:blip r:embed="rId7">
            <a:alphaModFix/>
          </a:blip>
          <a:srcRect/>
          <a:stretch/>
        </p:blipFill>
        <p:spPr>
          <a:xfrm>
            <a:off x="5142300" y="2735800"/>
            <a:ext cx="257425" cy="257425"/>
          </a:xfrm>
          <a:prstGeom prst="rect">
            <a:avLst/>
          </a:prstGeom>
          <a:noFill/>
          <a:ln>
            <a:noFill/>
          </a:ln>
        </p:spPr>
      </p:pic>
      <p:pic>
        <p:nvPicPr>
          <p:cNvPr id="157" name="Google Shape;157;p5"/>
          <p:cNvPicPr preferRelativeResize="0"/>
          <p:nvPr/>
        </p:nvPicPr>
        <p:blipFill rotWithShape="1">
          <a:blip r:embed="rId8">
            <a:alphaModFix/>
          </a:blip>
          <a:srcRect/>
          <a:stretch/>
        </p:blipFill>
        <p:spPr>
          <a:xfrm>
            <a:off x="5142300" y="3313575"/>
            <a:ext cx="257425" cy="257425"/>
          </a:xfrm>
          <a:prstGeom prst="rect">
            <a:avLst/>
          </a:prstGeom>
          <a:noFill/>
          <a:ln>
            <a:noFill/>
          </a:ln>
        </p:spPr>
      </p:pic>
      <p:pic>
        <p:nvPicPr>
          <p:cNvPr id="158" name="Google Shape;158;p5"/>
          <p:cNvPicPr preferRelativeResize="0"/>
          <p:nvPr/>
        </p:nvPicPr>
        <p:blipFill rotWithShape="1">
          <a:blip r:embed="rId9">
            <a:alphaModFix/>
          </a:blip>
          <a:srcRect/>
          <a:stretch/>
        </p:blipFill>
        <p:spPr>
          <a:xfrm>
            <a:off x="5181261" y="1613865"/>
            <a:ext cx="179503" cy="211300"/>
          </a:xfrm>
          <a:prstGeom prst="rect">
            <a:avLst/>
          </a:prstGeom>
          <a:noFill/>
          <a:ln>
            <a:noFill/>
          </a:ln>
        </p:spPr>
      </p:pic>
      <p:pic>
        <p:nvPicPr>
          <p:cNvPr id="159" name="Google Shape;159;p5"/>
          <p:cNvPicPr preferRelativeResize="0"/>
          <p:nvPr/>
        </p:nvPicPr>
        <p:blipFill rotWithShape="1">
          <a:blip r:embed="rId10">
            <a:alphaModFix/>
          </a:blip>
          <a:srcRect/>
          <a:stretch/>
        </p:blipFill>
        <p:spPr>
          <a:xfrm flipH="1">
            <a:off x="7142725" y="3362727"/>
            <a:ext cx="1694100" cy="1694100"/>
          </a:xfrm>
          <a:prstGeom prst="rect">
            <a:avLst/>
          </a:prstGeom>
          <a:noFill/>
          <a:ln>
            <a:noFill/>
          </a:ln>
        </p:spPr>
      </p:pic>
      <p:sp>
        <p:nvSpPr>
          <p:cNvPr id="160" name="Google Shape;160;p5"/>
          <p:cNvSpPr/>
          <p:nvPr/>
        </p:nvSpPr>
        <p:spPr>
          <a:xfrm>
            <a:off x="968400" y="2945575"/>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83D04"/>
              </a:solidFill>
              <a:latin typeface="Arial"/>
              <a:ea typeface="Arial"/>
              <a:cs typeface="Arial"/>
              <a:sym typeface="Arial"/>
            </a:endParaRPr>
          </a:p>
        </p:txBody>
      </p:sp>
      <p:sp>
        <p:nvSpPr>
          <p:cNvPr id="161" name="Google Shape;161;p5"/>
          <p:cNvSpPr txBox="1">
            <a:spLocks noGrp="1"/>
          </p:cNvSpPr>
          <p:nvPr>
            <p:ph type="subTitle" idx="1"/>
          </p:nvPr>
        </p:nvSpPr>
        <p:spPr>
          <a:xfrm>
            <a:off x="968400" y="1768550"/>
            <a:ext cx="2466300" cy="972000"/>
          </a:xfrm>
          <a:prstGeom prst="rect">
            <a:avLst/>
          </a:prstGeom>
          <a:noFill/>
          <a:ln>
            <a:noFill/>
          </a:ln>
        </p:spPr>
        <p:txBody>
          <a:bodyPr spcFirstLastPara="1" wrap="square" lIns="0" tIns="0" rIns="90000" bIns="0" anchor="t" anchorCtr="0">
            <a:noAutofit/>
          </a:bodyPr>
          <a:lstStyle/>
          <a:p>
            <a:pPr marL="0" lvl="0" indent="0" algn="l" rtl="0">
              <a:lnSpc>
                <a:spcPct val="115000"/>
              </a:lnSpc>
              <a:spcBef>
                <a:spcPts val="0"/>
              </a:spcBef>
              <a:spcAft>
                <a:spcPts val="0"/>
              </a:spcAft>
              <a:buSzPts val="2800"/>
              <a:buNone/>
            </a:pPr>
            <a:r>
              <a:rPr lang="en" sz="1200">
                <a:latin typeface="Arial"/>
                <a:ea typeface="Arial"/>
                <a:cs typeface="Arial"/>
                <a:sym typeface="Arial"/>
              </a:rPr>
              <a:t>Join transforms the preconstruction experience by enabling the entire project team to drive decisions through shared information and real-time communication.</a:t>
            </a:r>
            <a:endParaRPr sz="12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6"/>
          <p:cNvPicPr preferRelativeResize="0"/>
          <p:nvPr/>
        </p:nvPicPr>
        <p:blipFill rotWithShape="1">
          <a:blip r:embed="rId3">
            <a:alphaModFix/>
          </a:blip>
          <a:srcRect l="33361" t="2032" r="27613" b="6005"/>
          <a:stretch/>
        </p:blipFill>
        <p:spPr>
          <a:xfrm>
            <a:off x="5868000" y="5100"/>
            <a:ext cx="3276000" cy="5143501"/>
          </a:xfrm>
          <a:prstGeom prst="rect">
            <a:avLst/>
          </a:prstGeom>
          <a:noFill/>
          <a:ln>
            <a:noFill/>
          </a:ln>
        </p:spPr>
      </p:pic>
      <p:sp>
        <p:nvSpPr>
          <p:cNvPr id="167" name="Google Shape;167;p6"/>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6"/>
          <p:cNvSpPr txBox="1">
            <a:spLocks noGrp="1"/>
          </p:cNvSpPr>
          <p:nvPr>
            <p:ph type="ctrTitle"/>
          </p:nvPr>
        </p:nvSpPr>
        <p:spPr>
          <a:xfrm>
            <a:off x="948600" y="1272225"/>
            <a:ext cx="3733200" cy="1275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SzPts val="5200"/>
              <a:buNone/>
            </a:pPr>
            <a:r>
              <a:rPr lang="en" sz="2400">
                <a:latin typeface="Arial"/>
                <a:ea typeface="Arial"/>
                <a:cs typeface="Arial"/>
                <a:sym typeface="Arial"/>
              </a:rPr>
              <a:t>Join Overview</a:t>
            </a:r>
            <a:endParaRPr sz="2400">
              <a:latin typeface="Arial"/>
              <a:ea typeface="Arial"/>
              <a:cs typeface="Arial"/>
              <a:sym typeface="Arial"/>
            </a:endParaRPr>
          </a:p>
        </p:txBody>
      </p:sp>
      <p:sp>
        <p:nvSpPr>
          <p:cNvPr id="170" name="Google Shape;17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6</a:t>
            </a:fld>
            <a:endParaRPr>
              <a:latin typeface="Arial"/>
              <a:ea typeface="Arial"/>
              <a:cs typeface="Arial"/>
              <a:sym typeface="Arial"/>
            </a:endParaRPr>
          </a:p>
        </p:txBody>
      </p:sp>
      <p:sp>
        <p:nvSpPr>
          <p:cNvPr id="171" name="Google Shape;171;p6"/>
          <p:cNvSpPr txBox="1">
            <a:spLocks noGrp="1"/>
          </p:cNvSpPr>
          <p:nvPr>
            <p:ph type="ctrTitle"/>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SzPts val="5200"/>
              <a:buNone/>
            </a:pPr>
            <a:r>
              <a:rPr lang="en" sz="800" b="0">
                <a:solidFill>
                  <a:schemeClr val="dk2"/>
                </a:solidFill>
                <a:latin typeface="Arial"/>
                <a:ea typeface="Arial"/>
                <a:cs typeface="Arial"/>
                <a:sym typeface="Arial"/>
              </a:rPr>
              <a:t>ABOUT JOIN</a:t>
            </a:r>
            <a:endParaRPr sz="800" b="0">
              <a:solidFill>
                <a:schemeClr val="dk2"/>
              </a:solidFill>
              <a:latin typeface="Arial"/>
              <a:ea typeface="Arial"/>
              <a:cs typeface="Arial"/>
              <a:sym typeface="Arial"/>
            </a:endParaRPr>
          </a:p>
        </p:txBody>
      </p:sp>
      <p:sp>
        <p:nvSpPr>
          <p:cNvPr id="172" name="Google Shape;172;p6"/>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 name="Google Shape;173;p6"/>
          <p:cNvPicPr preferRelativeResize="0"/>
          <p:nvPr/>
        </p:nvPicPr>
        <p:blipFill rotWithShape="1">
          <a:blip r:embed="rId4">
            <a:alphaModFix/>
          </a:blip>
          <a:srcRect/>
          <a:stretch/>
        </p:blipFill>
        <p:spPr>
          <a:xfrm>
            <a:off x="7996705" y="4314000"/>
            <a:ext cx="519690" cy="368401"/>
          </a:xfrm>
          <a:prstGeom prst="rect">
            <a:avLst/>
          </a:prstGeom>
          <a:noFill/>
          <a:ln>
            <a:noFill/>
          </a:ln>
        </p:spPr>
      </p:pic>
      <p:sp>
        <p:nvSpPr>
          <p:cNvPr id="174" name="Google Shape;174;p6"/>
          <p:cNvSpPr txBox="1">
            <a:spLocks noGrp="1"/>
          </p:cNvSpPr>
          <p:nvPr>
            <p:ph type="subTitle" idx="1"/>
          </p:nvPr>
        </p:nvSpPr>
        <p:spPr>
          <a:xfrm>
            <a:off x="4093230" y="961425"/>
            <a:ext cx="2283600" cy="51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2800"/>
              <a:buFont typeface="Arial"/>
              <a:buNone/>
            </a:pPr>
            <a:r>
              <a:rPr lang="en" sz="1000">
                <a:latin typeface="Arial"/>
                <a:ea typeface="Arial"/>
                <a:cs typeface="Arial"/>
                <a:sym typeface="Arial"/>
              </a:rPr>
              <a:t>Building projects on budget and on schedule requires </a:t>
            </a:r>
            <a:r>
              <a:rPr lang="en" sz="1000" b="1">
                <a:latin typeface="Arial"/>
                <a:ea typeface="Arial"/>
                <a:cs typeface="Arial"/>
                <a:sym typeface="Arial"/>
              </a:rPr>
              <a:t>budget alignment and efficient decision making by the owner</a:t>
            </a:r>
            <a:r>
              <a:rPr lang="en" sz="1000">
                <a:latin typeface="Arial"/>
                <a:ea typeface="Arial"/>
                <a:cs typeface="Arial"/>
                <a:sym typeface="Arial"/>
              </a:rPr>
              <a:t> during preconstruction.</a:t>
            </a:r>
            <a:endParaRPr sz="1000">
              <a:latin typeface="Arial"/>
              <a:ea typeface="Arial"/>
              <a:cs typeface="Arial"/>
              <a:sym typeface="Arial"/>
            </a:endParaRPr>
          </a:p>
          <a:p>
            <a:pPr marL="0" lvl="0" indent="0" algn="l" rtl="0">
              <a:lnSpc>
                <a:spcPct val="115000"/>
              </a:lnSpc>
              <a:spcBef>
                <a:spcPts val="500"/>
              </a:spcBef>
              <a:spcAft>
                <a:spcPts val="0"/>
              </a:spcAft>
              <a:buClr>
                <a:schemeClr val="lt1"/>
              </a:buClr>
              <a:buSzPts val="2800"/>
              <a:buFont typeface="Arial"/>
              <a:buNone/>
            </a:pPr>
            <a:r>
              <a:rPr lang="en" sz="1000" b="1">
                <a:latin typeface="Arial"/>
                <a:ea typeface="Arial"/>
                <a:cs typeface="Arial"/>
                <a:sym typeface="Arial"/>
              </a:rPr>
              <a:t>Laborious, manual, and error-prone Excel workflows</a:t>
            </a:r>
            <a:r>
              <a:rPr lang="en" sz="1000">
                <a:latin typeface="Arial"/>
                <a:ea typeface="Arial"/>
                <a:cs typeface="Arial"/>
                <a:sym typeface="Arial"/>
              </a:rPr>
              <a:t> for precon teams make it </a:t>
            </a:r>
            <a:r>
              <a:rPr lang="en" sz="1000" b="1">
                <a:latin typeface="Arial"/>
                <a:ea typeface="Arial"/>
                <a:cs typeface="Arial"/>
                <a:sym typeface="Arial"/>
              </a:rPr>
              <a:t>difficult to reflect real-time impacts</a:t>
            </a:r>
            <a:r>
              <a:rPr lang="en" sz="1000">
                <a:latin typeface="Arial"/>
                <a:ea typeface="Arial"/>
                <a:cs typeface="Arial"/>
                <a:sym typeface="Arial"/>
              </a:rPr>
              <a:t>, which slows down decision making.</a:t>
            </a:r>
            <a:endParaRPr sz="1000">
              <a:latin typeface="Arial"/>
              <a:ea typeface="Arial"/>
              <a:cs typeface="Arial"/>
              <a:sym typeface="Arial"/>
            </a:endParaRPr>
          </a:p>
          <a:p>
            <a:pPr marL="0" lvl="0" indent="0" algn="l" rtl="0">
              <a:lnSpc>
                <a:spcPct val="115000"/>
              </a:lnSpc>
              <a:spcBef>
                <a:spcPts val="500"/>
              </a:spcBef>
              <a:spcAft>
                <a:spcPts val="0"/>
              </a:spcAft>
              <a:buClr>
                <a:schemeClr val="lt1"/>
              </a:buClr>
              <a:buSzPts val="2800"/>
              <a:buFont typeface="Arial"/>
              <a:buNone/>
            </a:pPr>
            <a:endParaRPr sz="1000">
              <a:latin typeface="Arial"/>
              <a:ea typeface="Arial"/>
              <a:cs typeface="Arial"/>
              <a:sym typeface="Arial"/>
            </a:endParaRPr>
          </a:p>
          <a:p>
            <a:pPr marL="0" lvl="0" indent="0" algn="l" rtl="0">
              <a:lnSpc>
                <a:spcPct val="115000"/>
              </a:lnSpc>
              <a:spcBef>
                <a:spcPts val="500"/>
              </a:spcBef>
              <a:spcAft>
                <a:spcPts val="500"/>
              </a:spcAft>
              <a:buSzPts val="2800"/>
              <a:buNone/>
            </a:pPr>
            <a:endParaRPr sz="1000">
              <a:latin typeface="Arial"/>
              <a:ea typeface="Arial"/>
              <a:cs typeface="Arial"/>
              <a:sym typeface="Arial"/>
            </a:endParaRPr>
          </a:p>
        </p:txBody>
      </p:sp>
      <p:sp>
        <p:nvSpPr>
          <p:cNvPr id="175" name="Google Shape;175;p6"/>
          <p:cNvSpPr txBox="1">
            <a:spLocks noGrp="1"/>
          </p:cNvSpPr>
          <p:nvPr>
            <p:ph type="ctrTitle"/>
          </p:nvPr>
        </p:nvSpPr>
        <p:spPr>
          <a:xfrm>
            <a:off x="4092127" y="661075"/>
            <a:ext cx="2236500" cy="36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5200"/>
              <a:buNone/>
            </a:pPr>
            <a:r>
              <a:rPr lang="en" sz="1400">
                <a:solidFill>
                  <a:schemeClr val="accent5"/>
                </a:solidFill>
                <a:latin typeface="Arial"/>
                <a:ea typeface="Arial"/>
                <a:cs typeface="Arial"/>
                <a:sym typeface="Arial"/>
              </a:rPr>
              <a:t>The Problem</a:t>
            </a:r>
            <a:endParaRPr sz="1400">
              <a:solidFill>
                <a:schemeClr val="accent5"/>
              </a:solidFill>
              <a:latin typeface="Arial"/>
              <a:ea typeface="Arial"/>
              <a:cs typeface="Arial"/>
              <a:sym typeface="Arial"/>
            </a:endParaRPr>
          </a:p>
        </p:txBody>
      </p:sp>
      <p:sp>
        <p:nvSpPr>
          <p:cNvPr id="176" name="Google Shape;176;p6"/>
          <p:cNvSpPr txBox="1">
            <a:spLocks noGrp="1"/>
          </p:cNvSpPr>
          <p:nvPr>
            <p:ph type="subTitle" idx="1"/>
          </p:nvPr>
        </p:nvSpPr>
        <p:spPr>
          <a:xfrm>
            <a:off x="5598599" y="3209525"/>
            <a:ext cx="2991600" cy="51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2800"/>
              <a:buFont typeface="Arial"/>
              <a:buNone/>
            </a:pPr>
            <a:r>
              <a:rPr lang="en" sz="1300">
                <a:solidFill>
                  <a:schemeClr val="lt1"/>
                </a:solidFill>
                <a:latin typeface="Arial"/>
                <a:ea typeface="Arial"/>
                <a:cs typeface="Arial"/>
                <a:sym typeface="Arial"/>
              </a:rPr>
              <a:t>Imagine owners making decisions in OAC meetings because </a:t>
            </a:r>
            <a:r>
              <a:rPr lang="en" sz="1300" b="1">
                <a:solidFill>
                  <a:schemeClr val="lt1"/>
                </a:solidFill>
                <a:latin typeface="Arial"/>
                <a:ea typeface="Arial"/>
                <a:cs typeface="Arial"/>
                <a:sym typeface="Arial"/>
              </a:rPr>
              <a:t>all the information they need is readily available</a:t>
            </a:r>
            <a:r>
              <a:rPr lang="en" sz="1300">
                <a:solidFill>
                  <a:schemeClr val="lt1"/>
                </a:solidFill>
                <a:latin typeface="Arial"/>
                <a:ea typeface="Arial"/>
                <a:cs typeface="Arial"/>
                <a:sym typeface="Arial"/>
              </a:rPr>
              <a:t>.</a:t>
            </a:r>
            <a:endParaRPr sz="1300">
              <a:solidFill>
                <a:schemeClr val="lt1"/>
              </a:solidFill>
              <a:latin typeface="Arial"/>
              <a:ea typeface="Arial"/>
              <a:cs typeface="Arial"/>
              <a:sym typeface="Arial"/>
            </a:endParaRPr>
          </a:p>
        </p:txBody>
      </p:sp>
      <p:sp>
        <p:nvSpPr>
          <p:cNvPr id="177" name="Google Shape;177;p6"/>
          <p:cNvSpPr txBox="1">
            <a:spLocks noGrp="1"/>
          </p:cNvSpPr>
          <p:nvPr>
            <p:ph type="ctrTitle"/>
          </p:nvPr>
        </p:nvSpPr>
        <p:spPr>
          <a:xfrm>
            <a:off x="5597855" y="2909150"/>
            <a:ext cx="3131400" cy="368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 sz="1400">
                <a:solidFill>
                  <a:schemeClr val="accent5"/>
                </a:solidFill>
                <a:latin typeface="Arial"/>
                <a:ea typeface="Arial"/>
                <a:cs typeface="Arial"/>
                <a:sym typeface="Arial"/>
              </a:rPr>
              <a:t>The Win</a:t>
            </a:r>
            <a:endParaRPr sz="1400">
              <a:solidFill>
                <a:schemeClr val="accent5"/>
              </a:solidFill>
              <a:latin typeface="Arial"/>
              <a:ea typeface="Arial"/>
              <a:cs typeface="Arial"/>
              <a:sym typeface="Arial"/>
            </a:endParaRPr>
          </a:p>
        </p:txBody>
      </p:sp>
      <p:pic>
        <p:nvPicPr>
          <p:cNvPr id="178" name="Google Shape;178;p6"/>
          <p:cNvPicPr preferRelativeResize="0"/>
          <p:nvPr/>
        </p:nvPicPr>
        <p:blipFill rotWithShape="1">
          <a:blip r:embed="rId5">
            <a:alphaModFix/>
          </a:blip>
          <a:srcRect/>
          <a:stretch/>
        </p:blipFill>
        <p:spPr>
          <a:xfrm>
            <a:off x="3914923" y="2853627"/>
            <a:ext cx="1594875" cy="1594875"/>
          </a:xfrm>
          <a:prstGeom prst="rect">
            <a:avLst/>
          </a:prstGeom>
          <a:noFill/>
          <a:ln w="9525" cap="flat" cmpd="sng">
            <a:solidFill>
              <a:schemeClr val="dk1"/>
            </a:solidFill>
            <a:prstDash val="solid"/>
            <a:round/>
            <a:headEnd type="none" w="sm" len="sm"/>
            <a:tailEnd type="none" w="sm" len="sm"/>
          </a:ln>
        </p:spPr>
      </p:pic>
      <p:pic>
        <p:nvPicPr>
          <p:cNvPr id="179" name="Google Shape;179;p6"/>
          <p:cNvPicPr preferRelativeResize="0"/>
          <p:nvPr/>
        </p:nvPicPr>
        <p:blipFill rotWithShape="1">
          <a:blip r:embed="rId6">
            <a:alphaModFix/>
          </a:blip>
          <a:srcRect/>
          <a:stretch/>
        </p:blipFill>
        <p:spPr>
          <a:xfrm>
            <a:off x="6296713" y="1008235"/>
            <a:ext cx="2084398" cy="147271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7"/>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185" name="Google Shape;185;p7"/>
          <p:cNvSpPr/>
          <p:nvPr/>
        </p:nvSpPr>
        <p:spPr>
          <a:xfrm>
            <a:off x="0" y="-22950"/>
            <a:ext cx="5868000" cy="51663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
          <p:cNvSpPr txBox="1">
            <a:spLocks noGrp="1"/>
          </p:cNvSpPr>
          <p:nvPr>
            <p:ph type="body" idx="1"/>
          </p:nvPr>
        </p:nvSpPr>
        <p:spPr>
          <a:xfrm>
            <a:off x="4190400" y="732150"/>
            <a:ext cx="4261800" cy="3836700"/>
          </a:xfrm>
          <a:prstGeom prst="rect">
            <a:avLst/>
          </a:prstGeom>
          <a:noFill/>
          <a:ln>
            <a:noFill/>
          </a:ln>
        </p:spPr>
        <p:txBody>
          <a:bodyPr spcFirstLastPara="1" wrap="square" lIns="0" tIns="91425" rIns="91425" bIns="91425" anchor="t" anchorCtr="0">
            <a:normAutofit/>
          </a:bodyPr>
          <a:lstStyle/>
          <a:p>
            <a:pPr marL="0" lvl="0" indent="0" algn="l" rtl="0">
              <a:lnSpc>
                <a:spcPct val="115000"/>
              </a:lnSpc>
              <a:spcBef>
                <a:spcPts val="0"/>
              </a:spcBef>
              <a:spcAft>
                <a:spcPts val="0"/>
              </a:spcAft>
              <a:buSzPts val="1800"/>
              <a:buNone/>
            </a:pPr>
            <a:r>
              <a:rPr lang="en">
                <a:latin typeface="Arial"/>
                <a:ea typeface="Arial"/>
                <a:cs typeface="Arial"/>
                <a:sym typeface="Arial"/>
              </a:rPr>
              <a:t>[Company Name] has selected Join, the #1 preconstruction platform for project teams, to help guide your PreCon decisions and present trends with clarity and certainty to the project team.</a:t>
            </a:r>
            <a:endParaRPr>
              <a:latin typeface="Arial"/>
              <a:ea typeface="Arial"/>
              <a:cs typeface="Arial"/>
              <a:sym typeface="Arial"/>
            </a:endParaRPr>
          </a:p>
          <a:p>
            <a:pPr marL="0" lvl="0" indent="0" algn="l" rtl="0">
              <a:lnSpc>
                <a:spcPct val="115000"/>
              </a:lnSpc>
              <a:spcBef>
                <a:spcPts val="1200"/>
              </a:spcBef>
              <a:spcAft>
                <a:spcPts val="1200"/>
              </a:spcAft>
              <a:buSzPts val="1800"/>
              <a:buNone/>
            </a:pPr>
            <a:endParaRPr>
              <a:latin typeface="Arial"/>
              <a:ea typeface="Arial"/>
              <a:cs typeface="Arial"/>
              <a:sym typeface="Arial"/>
            </a:endParaRPr>
          </a:p>
        </p:txBody>
      </p:sp>
      <p:pic>
        <p:nvPicPr>
          <p:cNvPr id="188" name="Google Shape;188;p7"/>
          <p:cNvPicPr preferRelativeResize="0"/>
          <p:nvPr/>
        </p:nvPicPr>
        <p:blipFill rotWithShape="1">
          <a:blip r:embed="rId4">
            <a:alphaModFix/>
          </a:blip>
          <a:srcRect/>
          <a:stretch/>
        </p:blipFill>
        <p:spPr>
          <a:xfrm flipH="1">
            <a:off x="6704035" y="2775475"/>
            <a:ext cx="2439977" cy="2439977"/>
          </a:xfrm>
          <a:prstGeom prst="rect">
            <a:avLst/>
          </a:prstGeom>
          <a:noFill/>
          <a:ln>
            <a:noFill/>
          </a:ln>
        </p:spPr>
      </p:pic>
      <p:sp>
        <p:nvSpPr>
          <p:cNvPr id="189" name="Google Shape;189;p7"/>
          <p:cNvSpPr txBox="1">
            <a:spLocks noGrp="1"/>
          </p:cNvSpPr>
          <p:nvPr>
            <p:ph type="ctrTitle" idx="4294967295"/>
          </p:nvPr>
        </p:nvSpPr>
        <p:spPr>
          <a:xfrm>
            <a:off x="948600" y="1272225"/>
            <a:ext cx="2234700" cy="1275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2400" b="1" i="0" u="none" strike="noStrike" cap="none">
                <a:solidFill>
                  <a:schemeClr val="lt1"/>
                </a:solidFill>
                <a:latin typeface="Arial"/>
                <a:ea typeface="Arial"/>
                <a:cs typeface="Arial"/>
                <a:sym typeface="Arial"/>
              </a:rPr>
              <a:t>Background</a:t>
            </a:r>
            <a:endParaRPr sz="2400" b="1" i="0" u="none" strike="noStrike" cap="none">
              <a:solidFill>
                <a:schemeClr val="lt1"/>
              </a:solidFill>
              <a:latin typeface="Arial"/>
              <a:ea typeface="Arial"/>
              <a:cs typeface="Arial"/>
              <a:sym typeface="Arial"/>
            </a:endParaRPr>
          </a:p>
        </p:txBody>
      </p:sp>
      <p:sp>
        <p:nvSpPr>
          <p:cNvPr id="190" name="Google Shape;190;p7"/>
          <p:cNvSpPr txBox="1">
            <a:spLocks noGrp="1"/>
          </p:cNvSpPr>
          <p:nvPr>
            <p:ph type="ctrTitle" idx="4294967295"/>
          </p:nvPr>
        </p:nvSpPr>
        <p:spPr>
          <a:xfrm>
            <a:off x="9684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4000"/>
              <a:buFont typeface="Proxima Nova"/>
              <a:buNone/>
            </a:pPr>
            <a:r>
              <a:rPr lang="en" sz="800" b="0" i="0" u="none" strike="noStrike" cap="none">
                <a:solidFill>
                  <a:schemeClr val="dk2"/>
                </a:solidFill>
                <a:latin typeface="Arial"/>
                <a:ea typeface="Arial"/>
                <a:cs typeface="Arial"/>
                <a:sym typeface="Arial"/>
              </a:rPr>
              <a:t>JOIN ONBOARDING</a:t>
            </a:r>
            <a:endParaRPr sz="800" b="0" i="0" u="none" strike="noStrike" cap="none">
              <a:solidFill>
                <a:schemeClr val="dk2"/>
              </a:solidFill>
              <a:latin typeface="Arial"/>
              <a:ea typeface="Arial"/>
              <a:cs typeface="Arial"/>
              <a:sym typeface="Arial"/>
            </a:endParaRPr>
          </a:p>
        </p:txBody>
      </p:sp>
      <p:sp>
        <p:nvSpPr>
          <p:cNvPr id="191" name="Google Shape;191;p7"/>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
          <p:cNvSpPr txBox="1"/>
          <p:nvPr/>
        </p:nvSpPr>
        <p:spPr>
          <a:xfrm>
            <a:off x="4190400" y="2832750"/>
            <a:ext cx="2857500" cy="1612719"/>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1200"/>
              </a:spcAft>
              <a:buClr>
                <a:srgbClr val="000000"/>
              </a:buClr>
              <a:buSzPts val="1800"/>
              <a:buFont typeface="Arial"/>
              <a:buNone/>
            </a:pPr>
            <a:r>
              <a:rPr lang="en" sz="1800" b="0" i="0" u="none" strike="noStrike" cap="none">
                <a:solidFill>
                  <a:schemeClr val="dk2"/>
                </a:solidFill>
                <a:latin typeface="Arial"/>
                <a:ea typeface="Arial"/>
                <a:cs typeface="Arial"/>
                <a:sym typeface="Arial"/>
              </a:rPr>
              <a:t>Together, we’re embarking on a program to embed Join on projects throughout the organization.</a:t>
            </a:r>
            <a:endParaRPr sz="1400" b="0" i="0" u="none" strike="noStrike" cap="none">
              <a:solidFill>
                <a:srgbClr val="000000"/>
              </a:solidFill>
              <a:latin typeface="Arial"/>
              <a:ea typeface="Arial"/>
              <a:cs typeface="Arial"/>
              <a:sym typeface="Arial"/>
            </a:endParaRPr>
          </a:p>
        </p:txBody>
      </p:sp>
      <p:sp>
        <p:nvSpPr>
          <p:cNvPr id="193" name="Google Shape;193;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7</a:t>
            </a:fld>
            <a:endParaRPr>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p:nvPr/>
        </p:nvSpPr>
        <p:spPr>
          <a:xfrm>
            <a:off x="0" y="-12"/>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Google Shape;199;p8"/>
          <p:cNvPicPr preferRelativeResize="0"/>
          <p:nvPr/>
        </p:nvPicPr>
        <p:blipFill rotWithShape="1">
          <a:blip r:embed="rId3">
            <a:alphaModFix/>
          </a:blip>
          <a:srcRect l="25260" t="5556" r="2359" b="54320"/>
          <a:stretch/>
        </p:blipFill>
        <p:spPr>
          <a:xfrm>
            <a:off x="0" y="2158775"/>
            <a:ext cx="9143998" cy="2989824"/>
          </a:xfrm>
          <a:prstGeom prst="rect">
            <a:avLst/>
          </a:prstGeom>
          <a:noFill/>
          <a:ln>
            <a:noFill/>
          </a:ln>
        </p:spPr>
      </p:pic>
      <p:sp>
        <p:nvSpPr>
          <p:cNvPr id="200" name="Google Shape;200;p8"/>
          <p:cNvSpPr/>
          <p:nvPr/>
        </p:nvSpPr>
        <p:spPr>
          <a:xfrm>
            <a:off x="476250" y="2275975"/>
            <a:ext cx="602700" cy="6027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ial"/>
                <a:ea typeface="Arial"/>
                <a:cs typeface="Arial"/>
                <a:sym typeface="Arial"/>
              </a:rPr>
              <a:t>1</a:t>
            </a:r>
            <a:endParaRPr sz="3000" b="0" i="0" u="none" strike="noStrike" cap="none">
              <a:solidFill>
                <a:srgbClr val="000000"/>
              </a:solidFill>
              <a:latin typeface="Arial"/>
              <a:ea typeface="Arial"/>
              <a:cs typeface="Arial"/>
              <a:sym typeface="Arial"/>
            </a:endParaRPr>
          </a:p>
        </p:txBody>
      </p:sp>
      <p:sp>
        <p:nvSpPr>
          <p:cNvPr id="201" name="Google Shape;201;p8"/>
          <p:cNvSpPr/>
          <p:nvPr/>
        </p:nvSpPr>
        <p:spPr>
          <a:xfrm>
            <a:off x="1085850" y="2275975"/>
            <a:ext cx="7759800" cy="602700"/>
          </a:xfrm>
          <a:prstGeom prst="rect">
            <a:avLst/>
          </a:prstGeom>
          <a:solidFill>
            <a:schemeClr val="accen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8"/>
          <p:cNvSpPr txBox="1"/>
          <p:nvPr/>
        </p:nvSpPr>
        <p:spPr>
          <a:xfrm>
            <a:off x="1120475" y="2234100"/>
            <a:ext cx="2607300" cy="6570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rgbClr val="000000"/>
              </a:buClr>
              <a:buSzPts val="1600"/>
              <a:buFont typeface="Arial"/>
              <a:buNone/>
            </a:pPr>
            <a:r>
              <a:rPr lang="en" sz="1600" b="1" i="1" u="none" strike="noStrike" cap="none">
                <a:solidFill>
                  <a:schemeClr val="lt1"/>
                </a:solidFill>
                <a:latin typeface="Arial"/>
                <a:ea typeface="Arial"/>
                <a:cs typeface="Arial"/>
                <a:sym typeface="Arial"/>
              </a:rPr>
              <a:t>[Problem 1]</a:t>
            </a:r>
            <a:endParaRPr sz="1600" b="1" i="1" u="none" strike="noStrike" cap="none">
              <a:solidFill>
                <a:schemeClr val="lt1"/>
              </a:solidFill>
              <a:latin typeface="Arial"/>
              <a:ea typeface="Arial"/>
              <a:cs typeface="Arial"/>
              <a:sym typeface="Arial"/>
            </a:endParaRPr>
          </a:p>
        </p:txBody>
      </p:sp>
      <p:cxnSp>
        <p:nvCxnSpPr>
          <p:cNvPr id="203" name="Google Shape;203;p8"/>
          <p:cNvCxnSpPr/>
          <p:nvPr/>
        </p:nvCxnSpPr>
        <p:spPr>
          <a:xfrm>
            <a:off x="3730764" y="2394687"/>
            <a:ext cx="0" cy="444600"/>
          </a:xfrm>
          <a:prstGeom prst="straightConnector1">
            <a:avLst/>
          </a:prstGeom>
          <a:noFill/>
          <a:ln w="38100" cap="flat" cmpd="sng">
            <a:solidFill>
              <a:schemeClr val="dk2"/>
            </a:solidFill>
            <a:prstDash val="dot"/>
            <a:round/>
            <a:headEnd type="none" w="sm" len="sm"/>
            <a:tailEnd type="none" w="sm" len="sm"/>
          </a:ln>
        </p:spPr>
      </p:cxnSp>
      <p:sp>
        <p:nvSpPr>
          <p:cNvPr id="204" name="Google Shape;204;p8"/>
          <p:cNvSpPr txBox="1"/>
          <p:nvPr/>
        </p:nvSpPr>
        <p:spPr>
          <a:xfrm>
            <a:off x="1099825" y="1637025"/>
            <a:ext cx="2607300" cy="60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Desired Outcome</a:t>
            </a:r>
            <a:endParaRPr sz="1800" b="0" i="0" u="none" strike="noStrike" cap="none">
              <a:solidFill>
                <a:srgbClr val="000000"/>
              </a:solidFill>
              <a:latin typeface="Arial"/>
              <a:ea typeface="Arial"/>
              <a:cs typeface="Arial"/>
              <a:sym typeface="Arial"/>
            </a:endParaRPr>
          </a:p>
        </p:txBody>
      </p:sp>
      <p:sp>
        <p:nvSpPr>
          <p:cNvPr id="205" name="Google Shape;205;p8"/>
          <p:cNvSpPr txBox="1"/>
          <p:nvPr/>
        </p:nvSpPr>
        <p:spPr>
          <a:xfrm>
            <a:off x="3962375" y="1637025"/>
            <a:ext cx="2460000" cy="60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Business Opportunity</a:t>
            </a:r>
            <a:endParaRPr sz="1800" b="0" i="0" u="none" strike="noStrike" cap="none">
              <a:solidFill>
                <a:srgbClr val="000000"/>
              </a:solidFill>
              <a:latin typeface="Arial"/>
              <a:ea typeface="Arial"/>
              <a:cs typeface="Arial"/>
              <a:sym typeface="Arial"/>
            </a:endParaRPr>
          </a:p>
        </p:txBody>
      </p:sp>
      <p:sp>
        <p:nvSpPr>
          <p:cNvPr id="206" name="Google Shape;206;p8"/>
          <p:cNvSpPr txBox="1"/>
          <p:nvPr/>
        </p:nvSpPr>
        <p:spPr>
          <a:xfrm>
            <a:off x="3962375" y="2234100"/>
            <a:ext cx="4970700" cy="6570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rgbClr val="000000"/>
              </a:buClr>
              <a:buSzPts val="1600"/>
              <a:buFont typeface="Arial"/>
              <a:buNone/>
            </a:pPr>
            <a:r>
              <a:rPr lang="en" sz="1600" b="0" i="1" u="none" strike="noStrike" cap="none">
                <a:solidFill>
                  <a:schemeClr val="lt1"/>
                </a:solidFill>
                <a:latin typeface="Arial"/>
                <a:ea typeface="Arial"/>
                <a:cs typeface="Arial"/>
                <a:sym typeface="Arial"/>
              </a:rPr>
              <a:t>[Opportunity 1]</a:t>
            </a:r>
            <a:endParaRPr sz="1600" b="0" i="1" u="none" strike="noStrike" cap="none">
              <a:solidFill>
                <a:schemeClr val="lt1"/>
              </a:solidFill>
              <a:latin typeface="Arial"/>
              <a:ea typeface="Arial"/>
              <a:cs typeface="Arial"/>
              <a:sym typeface="Arial"/>
            </a:endParaRPr>
          </a:p>
        </p:txBody>
      </p:sp>
      <p:sp>
        <p:nvSpPr>
          <p:cNvPr id="207" name="Google Shape;207;p8"/>
          <p:cNvSpPr/>
          <p:nvPr/>
        </p:nvSpPr>
        <p:spPr>
          <a:xfrm>
            <a:off x="476250" y="3037975"/>
            <a:ext cx="602700" cy="6027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100"/>
              <a:buFont typeface="Arial"/>
              <a:buNone/>
            </a:pPr>
            <a:r>
              <a:rPr lang="en" sz="3000" b="0"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208" name="Google Shape;208;p8"/>
          <p:cNvSpPr/>
          <p:nvPr/>
        </p:nvSpPr>
        <p:spPr>
          <a:xfrm>
            <a:off x="1085850" y="3037975"/>
            <a:ext cx="7759800" cy="602700"/>
          </a:xfrm>
          <a:prstGeom prst="rect">
            <a:avLst/>
          </a:prstGeom>
          <a:solidFill>
            <a:schemeClr val="accent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8"/>
          <p:cNvSpPr txBox="1"/>
          <p:nvPr/>
        </p:nvSpPr>
        <p:spPr>
          <a:xfrm>
            <a:off x="1120475" y="2996100"/>
            <a:ext cx="2607300" cy="6570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rgbClr val="000000"/>
              </a:buClr>
              <a:buSzPts val="1600"/>
              <a:buFont typeface="Arial"/>
              <a:buNone/>
            </a:pPr>
            <a:r>
              <a:rPr lang="en" sz="1600" b="1" i="1" u="none" strike="noStrike" cap="none">
                <a:solidFill>
                  <a:schemeClr val="lt1"/>
                </a:solidFill>
                <a:latin typeface="Arial"/>
                <a:ea typeface="Arial"/>
                <a:cs typeface="Arial"/>
                <a:sym typeface="Arial"/>
              </a:rPr>
              <a:t>[Problem 2]</a:t>
            </a:r>
            <a:endParaRPr sz="1600" b="1" i="1" u="none" strike="noStrike" cap="none">
              <a:solidFill>
                <a:schemeClr val="lt1"/>
              </a:solidFill>
              <a:latin typeface="Arial"/>
              <a:ea typeface="Arial"/>
              <a:cs typeface="Arial"/>
              <a:sym typeface="Arial"/>
            </a:endParaRPr>
          </a:p>
        </p:txBody>
      </p:sp>
      <p:cxnSp>
        <p:nvCxnSpPr>
          <p:cNvPr id="210" name="Google Shape;210;p8"/>
          <p:cNvCxnSpPr/>
          <p:nvPr/>
        </p:nvCxnSpPr>
        <p:spPr>
          <a:xfrm>
            <a:off x="3730764" y="3156687"/>
            <a:ext cx="0" cy="444600"/>
          </a:xfrm>
          <a:prstGeom prst="straightConnector1">
            <a:avLst/>
          </a:prstGeom>
          <a:noFill/>
          <a:ln w="38100" cap="flat" cmpd="sng">
            <a:solidFill>
              <a:schemeClr val="dk2"/>
            </a:solidFill>
            <a:prstDash val="dot"/>
            <a:round/>
            <a:headEnd type="none" w="sm" len="sm"/>
            <a:tailEnd type="none" w="sm" len="sm"/>
          </a:ln>
        </p:spPr>
      </p:cxnSp>
      <p:sp>
        <p:nvSpPr>
          <p:cNvPr id="211" name="Google Shape;211;p8"/>
          <p:cNvSpPr txBox="1"/>
          <p:nvPr/>
        </p:nvSpPr>
        <p:spPr>
          <a:xfrm>
            <a:off x="3962375" y="2996100"/>
            <a:ext cx="4970700" cy="6570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chemeClr val="dk1"/>
              </a:buClr>
              <a:buSzPts val="1100"/>
              <a:buFont typeface="Arial"/>
              <a:buNone/>
            </a:pPr>
            <a:r>
              <a:rPr lang="en" sz="1600" b="0" i="1" u="none" strike="noStrike" cap="none">
                <a:solidFill>
                  <a:schemeClr val="lt1"/>
                </a:solidFill>
                <a:latin typeface="Arial"/>
                <a:ea typeface="Arial"/>
                <a:cs typeface="Arial"/>
                <a:sym typeface="Arial"/>
              </a:rPr>
              <a:t>[Opportunity 2]</a:t>
            </a:r>
            <a:endParaRPr sz="1600" b="0" i="1" u="none" strike="noStrike" cap="none">
              <a:solidFill>
                <a:schemeClr val="lt1"/>
              </a:solidFill>
              <a:latin typeface="Arial"/>
              <a:ea typeface="Arial"/>
              <a:cs typeface="Arial"/>
              <a:sym typeface="Arial"/>
            </a:endParaRPr>
          </a:p>
        </p:txBody>
      </p:sp>
      <p:sp>
        <p:nvSpPr>
          <p:cNvPr id="212" name="Google Shape;212;p8"/>
          <p:cNvSpPr/>
          <p:nvPr/>
        </p:nvSpPr>
        <p:spPr>
          <a:xfrm>
            <a:off x="476250" y="3799975"/>
            <a:ext cx="602700" cy="6027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100"/>
              <a:buFont typeface="Arial"/>
              <a:buNone/>
            </a:pPr>
            <a:r>
              <a:rPr lang="en" sz="3000" b="0"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213" name="Google Shape;213;p8"/>
          <p:cNvSpPr/>
          <p:nvPr/>
        </p:nvSpPr>
        <p:spPr>
          <a:xfrm>
            <a:off x="1085850" y="3799975"/>
            <a:ext cx="7759800" cy="602700"/>
          </a:xfrm>
          <a:prstGeom prst="rect">
            <a:avLst/>
          </a:prstGeom>
          <a:solidFill>
            <a:schemeClr val="accent4"/>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8"/>
          <p:cNvSpPr txBox="1"/>
          <p:nvPr/>
        </p:nvSpPr>
        <p:spPr>
          <a:xfrm>
            <a:off x="1120475" y="3758100"/>
            <a:ext cx="2607300" cy="6570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rgbClr val="000000"/>
              </a:buClr>
              <a:buSzPts val="1600"/>
              <a:buFont typeface="Arial"/>
              <a:buNone/>
            </a:pPr>
            <a:r>
              <a:rPr lang="en" sz="1600" b="1" i="1" u="none" strike="noStrike" cap="none">
                <a:solidFill>
                  <a:schemeClr val="lt1"/>
                </a:solidFill>
                <a:latin typeface="Arial"/>
                <a:ea typeface="Arial"/>
                <a:cs typeface="Arial"/>
                <a:sym typeface="Arial"/>
              </a:rPr>
              <a:t>[Problem 3]</a:t>
            </a:r>
            <a:endParaRPr sz="1600" b="1" i="1" u="none" strike="noStrike" cap="none">
              <a:solidFill>
                <a:schemeClr val="lt1"/>
              </a:solidFill>
              <a:latin typeface="Arial"/>
              <a:ea typeface="Arial"/>
              <a:cs typeface="Arial"/>
              <a:sym typeface="Arial"/>
            </a:endParaRPr>
          </a:p>
        </p:txBody>
      </p:sp>
      <p:cxnSp>
        <p:nvCxnSpPr>
          <p:cNvPr id="215" name="Google Shape;215;p8"/>
          <p:cNvCxnSpPr/>
          <p:nvPr/>
        </p:nvCxnSpPr>
        <p:spPr>
          <a:xfrm>
            <a:off x="3730764" y="3918687"/>
            <a:ext cx="0" cy="444600"/>
          </a:xfrm>
          <a:prstGeom prst="straightConnector1">
            <a:avLst/>
          </a:prstGeom>
          <a:noFill/>
          <a:ln w="38100" cap="flat" cmpd="sng">
            <a:solidFill>
              <a:schemeClr val="dk2"/>
            </a:solidFill>
            <a:prstDash val="dot"/>
            <a:round/>
            <a:headEnd type="none" w="sm" len="sm"/>
            <a:tailEnd type="none" w="sm" len="sm"/>
          </a:ln>
        </p:spPr>
      </p:cxnSp>
      <p:sp>
        <p:nvSpPr>
          <p:cNvPr id="216" name="Google Shape;216;p8"/>
          <p:cNvSpPr txBox="1"/>
          <p:nvPr/>
        </p:nvSpPr>
        <p:spPr>
          <a:xfrm>
            <a:off x="3962375" y="3758100"/>
            <a:ext cx="4970700" cy="6570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chemeClr val="dk1"/>
              </a:buClr>
              <a:buSzPts val="1100"/>
              <a:buFont typeface="Arial"/>
              <a:buNone/>
            </a:pPr>
            <a:r>
              <a:rPr lang="en" sz="1600" b="0" i="1" u="none" strike="noStrike" cap="none">
                <a:solidFill>
                  <a:schemeClr val="lt1"/>
                </a:solidFill>
                <a:latin typeface="Arial"/>
                <a:ea typeface="Arial"/>
                <a:cs typeface="Arial"/>
                <a:sym typeface="Arial"/>
              </a:rPr>
              <a:t>[Opportunity 3]</a:t>
            </a:r>
            <a:endParaRPr sz="1600" b="0" i="1" u="none" strike="noStrike" cap="none">
              <a:solidFill>
                <a:schemeClr val="lt1"/>
              </a:solidFill>
              <a:latin typeface="Arial"/>
              <a:ea typeface="Arial"/>
              <a:cs typeface="Arial"/>
              <a:sym typeface="Arial"/>
            </a:endParaRPr>
          </a:p>
        </p:txBody>
      </p:sp>
      <p:sp>
        <p:nvSpPr>
          <p:cNvPr id="217" name="Google Shape;217;p8"/>
          <p:cNvSpPr txBox="1"/>
          <p:nvPr/>
        </p:nvSpPr>
        <p:spPr>
          <a:xfrm>
            <a:off x="1459350" y="747768"/>
            <a:ext cx="6225300" cy="3225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How Join Will Help </a:t>
            </a:r>
            <a:r>
              <a:rPr lang="en" sz="2400" b="1" i="1" u="none" strike="noStrike" cap="none">
                <a:solidFill>
                  <a:srgbClr val="000000"/>
                </a:solidFill>
                <a:latin typeface="Arial"/>
                <a:ea typeface="Arial"/>
                <a:cs typeface="Arial"/>
                <a:sym typeface="Arial"/>
              </a:rPr>
              <a:t>[Company Name]</a:t>
            </a:r>
            <a:endParaRPr sz="2400" b="1" i="1"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18" name="Google Shape;218;p8"/>
          <p:cNvSpPr txBox="1"/>
          <p:nvPr/>
        </p:nvSpPr>
        <p:spPr>
          <a:xfrm>
            <a:off x="3197850" y="398625"/>
            <a:ext cx="27483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800"/>
              <a:buFont typeface="Arial"/>
              <a:buNone/>
            </a:pPr>
            <a:r>
              <a:rPr lang="en" sz="800" b="0" i="0" u="none" strike="noStrike" cap="none">
                <a:solidFill>
                  <a:srgbClr val="4E4E4E"/>
                </a:solidFill>
                <a:latin typeface="Arial"/>
                <a:ea typeface="Arial"/>
                <a:cs typeface="Arial"/>
                <a:sym typeface="Arial"/>
              </a:rPr>
              <a:t>JOIN ONBOARDING</a:t>
            </a:r>
            <a:endParaRPr sz="800" b="0" i="0" u="none" strike="noStrike" cap="none">
              <a:solidFill>
                <a:srgbClr val="4E4E4E"/>
              </a:solidFill>
              <a:latin typeface="Arial"/>
              <a:ea typeface="Arial"/>
              <a:cs typeface="Arial"/>
              <a:sym typeface="Arial"/>
            </a:endParaRPr>
          </a:p>
        </p:txBody>
      </p:sp>
      <p:sp>
        <p:nvSpPr>
          <p:cNvPr id="219" name="Google Shape;219;p8"/>
          <p:cNvSpPr/>
          <p:nvPr/>
        </p:nvSpPr>
        <p:spPr>
          <a:xfrm>
            <a:off x="4212000" y="126726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8</a:t>
            </a:fld>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9"/>
          <p:cNvPicPr preferRelativeResize="0"/>
          <p:nvPr/>
        </p:nvPicPr>
        <p:blipFill rotWithShape="1">
          <a:blip r:embed="rId3">
            <a:alphaModFix/>
          </a:blip>
          <a:srcRect l="19122" r="28400"/>
          <a:stretch/>
        </p:blipFill>
        <p:spPr>
          <a:xfrm>
            <a:off x="4572225" y="0"/>
            <a:ext cx="4576426" cy="5148599"/>
          </a:xfrm>
          <a:prstGeom prst="rect">
            <a:avLst/>
          </a:prstGeom>
          <a:noFill/>
          <a:ln>
            <a:noFill/>
          </a:ln>
        </p:spPr>
      </p:pic>
      <p:sp>
        <p:nvSpPr>
          <p:cNvPr id="226" name="Google Shape;226;p9"/>
          <p:cNvSpPr/>
          <p:nvPr/>
        </p:nvSpPr>
        <p:spPr>
          <a:xfrm>
            <a:off x="0" y="-125"/>
            <a:ext cx="5868000" cy="5148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9"/>
          <p:cNvSpPr/>
          <p:nvPr/>
        </p:nvSpPr>
        <p:spPr>
          <a:xfrm>
            <a:off x="3978000" y="326375"/>
            <a:ext cx="4690800" cy="4460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latin typeface="Arial"/>
                <a:ea typeface="Arial"/>
                <a:cs typeface="Arial"/>
                <a:sym typeface="Arial"/>
              </a:rPr>
              <a:t>9</a:t>
            </a:fld>
            <a:endParaRPr>
              <a:latin typeface="Arial"/>
              <a:ea typeface="Arial"/>
              <a:cs typeface="Arial"/>
              <a:sym typeface="Arial"/>
            </a:endParaRPr>
          </a:p>
        </p:txBody>
      </p:sp>
      <p:sp>
        <p:nvSpPr>
          <p:cNvPr id="229" name="Google Shape;229;p9"/>
          <p:cNvSpPr txBox="1">
            <a:spLocks noGrp="1"/>
          </p:cNvSpPr>
          <p:nvPr>
            <p:ph type="ctrTitle"/>
          </p:nvPr>
        </p:nvSpPr>
        <p:spPr>
          <a:xfrm>
            <a:off x="475200" y="855825"/>
            <a:ext cx="1890000" cy="2508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SzPts val="5200"/>
              <a:buNone/>
            </a:pPr>
            <a:r>
              <a:rPr lang="en" sz="800" b="0">
                <a:solidFill>
                  <a:schemeClr val="dk2"/>
                </a:solidFill>
                <a:latin typeface="Arial"/>
                <a:ea typeface="Arial"/>
                <a:cs typeface="Arial"/>
                <a:sym typeface="Arial"/>
              </a:rPr>
              <a:t>JOIN ONBOARDING</a:t>
            </a:r>
            <a:endParaRPr sz="800" b="0">
              <a:solidFill>
                <a:schemeClr val="dk2"/>
              </a:solidFill>
              <a:latin typeface="Arial"/>
              <a:ea typeface="Arial"/>
              <a:cs typeface="Arial"/>
              <a:sym typeface="Arial"/>
            </a:endParaRPr>
          </a:p>
        </p:txBody>
      </p:sp>
      <p:pic>
        <p:nvPicPr>
          <p:cNvPr id="230" name="Google Shape;230;p9"/>
          <p:cNvPicPr preferRelativeResize="0"/>
          <p:nvPr/>
        </p:nvPicPr>
        <p:blipFill rotWithShape="1">
          <a:blip r:embed="rId4">
            <a:alphaModFix/>
          </a:blip>
          <a:srcRect/>
          <a:stretch/>
        </p:blipFill>
        <p:spPr>
          <a:xfrm>
            <a:off x="7996705" y="4314000"/>
            <a:ext cx="519690" cy="368401"/>
          </a:xfrm>
          <a:prstGeom prst="rect">
            <a:avLst/>
          </a:prstGeom>
          <a:noFill/>
          <a:ln>
            <a:noFill/>
          </a:ln>
        </p:spPr>
      </p:pic>
      <p:pic>
        <p:nvPicPr>
          <p:cNvPr id="231" name="Google Shape;231;p9"/>
          <p:cNvPicPr preferRelativeResize="0"/>
          <p:nvPr/>
        </p:nvPicPr>
        <p:blipFill rotWithShape="1">
          <a:blip r:embed="rId5">
            <a:alphaModFix/>
          </a:blip>
          <a:srcRect/>
          <a:stretch/>
        </p:blipFill>
        <p:spPr>
          <a:xfrm flipH="1">
            <a:off x="7047125" y="3131250"/>
            <a:ext cx="2017352" cy="2017352"/>
          </a:xfrm>
          <a:prstGeom prst="rect">
            <a:avLst/>
          </a:prstGeom>
          <a:noFill/>
          <a:ln>
            <a:noFill/>
          </a:ln>
        </p:spPr>
      </p:pic>
      <p:sp>
        <p:nvSpPr>
          <p:cNvPr id="232" name="Google Shape;232;p9"/>
          <p:cNvSpPr/>
          <p:nvPr/>
        </p:nvSpPr>
        <p:spPr>
          <a:xfrm rot="-5400000">
            <a:off x="3352200" y="1020750"/>
            <a:ext cx="1251600" cy="358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sp>
        <p:nvSpPr>
          <p:cNvPr id="233" name="Google Shape;233;p9"/>
          <p:cNvSpPr/>
          <p:nvPr/>
        </p:nvSpPr>
        <p:spPr>
          <a:xfrm>
            <a:off x="3657904" y="267850"/>
            <a:ext cx="640200" cy="618600"/>
          </a:xfrm>
          <a:prstGeom prst="flowChartConnector">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1</a:t>
            </a:r>
            <a:endParaRPr sz="2000" b="1" i="0" u="none" strike="noStrike" cap="none">
              <a:solidFill>
                <a:srgbClr val="000000"/>
              </a:solidFill>
              <a:latin typeface="Arial"/>
              <a:ea typeface="Arial"/>
              <a:cs typeface="Arial"/>
              <a:sym typeface="Arial"/>
            </a:endParaRPr>
          </a:p>
        </p:txBody>
      </p:sp>
      <p:sp>
        <p:nvSpPr>
          <p:cNvPr id="234" name="Google Shape;234;p9"/>
          <p:cNvSpPr/>
          <p:nvPr/>
        </p:nvSpPr>
        <p:spPr>
          <a:xfrm rot="5400000">
            <a:off x="3472800" y="4074550"/>
            <a:ext cx="1010400" cy="683700"/>
          </a:xfrm>
          <a:prstGeom prst="rightArrow">
            <a:avLst>
              <a:gd name="adj1" fmla="val 50000"/>
              <a:gd name="adj2" fmla="val 5000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p:txBody>
      </p:sp>
      <p:sp>
        <p:nvSpPr>
          <p:cNvPr id="235" name="Google Shape;235;p9"/>
          <p:cNvSpPr/>
          <p:nvPr/>
        </p:nvSpPr>
        <p:spPr>
          <a:xfrm rot="5400000">
            <a:off x="3424050" y="2064650"/>
            <a:ext cx="1107900" cy="338700"/>
          </a:xfrm>
          <a:prstGeom prst="homePlate">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p:txBody>
      </p:sp>
      <p:sp>
        <p:nvSpPr>
          <p:cNvPr id="236" name="Google Shape;236;p9"/>
          <p:cNvSpPr/>
          <p:nvPr/>
        </p:nvSpPr>
        <p:spPr>
          <a:xfrm rot="5400000">
            <a:off x="3354150" y="3278225"/>
            <a:ext cx="1247700" cy="339900"/>
          </a:xfrm>
          <a:prstGeom prst="chevron">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p:txBody>
      </p:sp>
      <p:sp>
        <p:nvSpPr>
          <p:cNvPr id="237" name="Google Shape;237;p9"/>
          <p:cNvSpPr/>
          <p:nvPr/>
        </p:nvSpPr>
        <p:spPr>
          <a:xfrm>
            <a:off x="3657900" y="1375621"/>
            <a:ext cx="640200" cy="618600"/>
          </a:xfrm>
          <a:prstGeom prst="flowChartConnector">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2</a:t>
            </a:r>
            <a:endParaRPr sz="2000" b="1" i="0" u="none" strike="noStrike" cap="none">
              <a:solidFill>
                <a:srgbClr val="000000"/>
              </a:solidFill>
              <a:latin typeface="Arial"/>
              <a:ea typeface="Arial"/>
              <a:cs typeface="Arial"/>
              <a:sym typeface="Arial"/>
            </a:endParaRPr>
          </a:p>
        </p:txBody>
      </p:sp>
      <p:sp>
        <p:nvSpPr>
          <p:cNvPr id="238" name="Google Shape;238;p9"/>
          <p:cNvSpPr/>
          <p:nvPr/>
        </p:nvSpPr>
        <p:spPr>
          <a:xfrm>
            <a:off x="3657900" y="2483367"/>
            <a:ext cx="640200" cy="618600"/>
          </a:xfrm>
          <a:prstGeom prst="flowChartConnector">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3</a:t>
            </a:r>
            <a:endParaRPr sz="2000" b="1" i="0" u="none" strike="noStrike" cap="none">
              <a:solidFill>
                <a:srgbClr val="000000"/>
              </a:solidFill>
              <a:latin typeface="Arial"/>
              <a:ea typeface="Arial"/>
              <a:cs typeface="Arial"/>
              <a:sym typeface="Arial"/>
            </a:endParaRPr>
          </a:p>
        </p:txBody>
      </p:sp>
      <p:sp>
        <p:nvSpPr>
          <p:cNvPr id="239" name="Google Shape;239;p9"/>
          <p:cNvSpPr/>
          <p:nvPr/>
        </p:nvSpPr>
        <p:spPr>
          <a:xfrm>
            <a:off x="3657900" y="3591125"/>
            <a:ext cx="640200" cy="618600"/>
          </a:xfrm>
          <a:prstGeom prst="flowChartConnector">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4</a:t>
            </a:r>
            <a:endParaRPr sz="2000" b="1" i="0" u="none" strike="noStrike" cap="none">
              <a:solidFill>
                <a:srgbClr val="000000"/>
              </a:solidFill>
              <a:latin typeface="Arial"/>
              <a:ea typeface="Arial"/>
              <a:cs typeface="Arial"/>
              <a:sym typeface="Arial"/>
            </a:endParaRPr>
          </a:p>
        </p:txBody>
      </p:sp>
      <p:sp>
        <p:nvSpPr>
          <p:cNvPr id="240" name="Google Shape;240;p9"/>
          <p:cNvSpPr txBox="1"/>
          <p:nvPr/>
        </p:nvSpPr>
        <p:spPr>
          <a:xfrm>
            <a:off x="4319850" y="484750"/>
            <a:ext cx="22467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Onboarding Kickoff</a:t>
            </a:r>
            <a:endParaRPr sz="1200" b="1" i="0" u="none" strike="noStrike" cap="none">
              <a:solidFill>
                <a:srgbClr val="000000"/>
              </a:solidFill>
              <a:latin typeface="Arial"/>
              <a:ea typeface="Arial"/>
              <a:cs typeface="Arial"/>
              <a:sym typeface="Arial"/>
            </a:endParaRPr>
          </a:p>
        </p:txBody>
      </p:sp>
      <p:sp>
        <p:nvSpPr>
          <p:cNvPr id="241" name="Google Shape;241;p9"/>
          <p:cNvSpPr txBox="1"/>
          <p:nvPr/>
        </p:nvSpPr>
        <p:spPr>
          <a:xfrm>
            <a:off x="4319850" y="1592525"/>
            <a:ext cx="2515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Learning &amp; Consultation</a:t>
            </a:r>
            <a:endParaRPr sz="1200" b="1" i="0" u="none" strike="noStrike" cap="none">
              <a:solidFill>
                <a:srgbClr val="000000"/>
              </a:solidFill>
              <a:latin typeface="Arial"/>
              <a:ea typeface="Arial"/>
              <a:cs typeface="Arial"/>
              <a:sym typeface="Arial"/>
            </a:endParaRPr>
          </a:p>
        </p:txBody>
      </p:sp>
      <p:sp>
        <p:nvSpPr>
          <p:cNvPr id="242" name="Google Shape;242;p9"/>
          <p:cNvSpPr txBox="1"/>
          <p:nvPr/>
        </p:nvSpPr>
        <p:spPr>
          <a:xfrm>
            <a:off x="4327800" y="2700275"/>
            <a:ext cx="2101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Initial Project Rollout</a:t>
            </a:r>
            <a:endParaRPr sz="1200" b="1" i="0" u="none" strike="noStrike" cap="none">
              <a:solidFill>
                <a:srgbClr val="000000"/>
              </a:solidFill>
              <a:latin typeface="Arial"/>
              <a:ea typeface="Arial"/>
              <a:cs typeface="Arial"/>
              <a:sym typeface="Arial"/>
            </a:endParaRPr>
          </a:p>
        </p:txBody>
      </p:sp>
      <p:sp>
        <p:nvSpPr>
          <p:cNvPr id="243" name="Google Shape;243;p9"/>
          <p:cNvSpPr txBox="1"/>
          <p:nvPr/>
        </p:nvSpPr>
        <p:spPr>
          <a:xfrm>
            <a:off x="4336800" y="3808025"/>
            <a:ext cx="2481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Continued Adoption</a:t>
            </a:r>
            <a:endParaRPr sz="1200" b="1" i="0" u="none" strike="noStrike" cap="none">
              <a:solidFill>
                <a:srgbClr val="000000"/>
              </a:solidFill>
              <a:latin typeface="Arial"/>
              <a:ea typeface="Arial"/>
              <a:cs typeface="Arial"/>
              <a:sym typeface="Arial"/>
            </a:endParaRPr>
          </a:p>
        </p:txBody>
      </p:sp>
      <p:sp>
        <p:nvSpPr>
          <p:cNvPr id="244" name="Google Shape;244;p9"/>
          <p:cNvSpPr txBox="1"/>
          <p:nvPr/>
        </p:nvSpPr>
        <p:spPr>
          <a:xfrm>
            <a:off x="4319850" y="669550"/>
            <a:ext cx="4152600" cy="415500"/>
          </a:xfrm>
          <a:prstGeom prst="rect">
            <a:avLst/>
          </a:prstGeom>
          <a:noFill/>
          <a:ln>
            <a:noFill/>
          </a:ln>
        </p:spPr>
        <p:txBody>
          <a:bodyPr spcFirstLastPara="1" wrap="square" lIns="0" tIns="4570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Alongside [Company Name]’s Join Account Manager, we’ve identified our Join Champions and outline our goals for using Join. We’ve determined the initial set of projects Join will be rolled out to and agreed on what types of projects should use Join going forward.</a:t>
            </a:r>
            <a:endParaRPr sz="800" b="0" i="0" u="none" strike="noStrike" cap="none">
              <a:solidFill>
                <a:schemeClr val="dk2"/>
              </a:solidFill>
              <a:latin typeface="Arial"/>
              <a:ea typeface="Arial"/>
              <a:cs typeface="Arial"/>
              <a:sym typeface="Arial"/>
            </a:endParaRPr>
          </a:p>
        </p:txBody>
      </p:sp>
      <p:sp>
        <p:nvSpPr>
          <p:cNvPr id="245" name="Google Shape;245;p9"/>
          <p:cNvSpPr txBox="1"/>
          <p:nvPr/>
        </p:nvSpPr>
        <p:spPr>
          <a:xfrm>
            <a:off x="4319850" y="1777325"/>
            <a:ext cx="4152600" cy="415500"/>
          </a:xfrm>
          <a:prstGeom prst="rect">
            <a:avLst/>
          </a:prstGeom>
          <a:noFill/>
          <a:ln>
            <a:noFill/>
          </a:ln>
        </p:spPr>
        <p:txBody>
          <a:bodyPr spcFirstLastPara="1" wrap="square" lIns="0" tIns="4570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Our Join Champions are empowered with the skills, knowledge, and confidence they need to ensure success on every project. They’ve walked through a project setup using our own real project data, supported by Join project experts.</a:t>
            </a:r>
            <a:endParaRPr sz="800" b="0" i="0" u="none" strike="noStrike" cap="none">
              <a:solidFill>
                <a:schemeClr val="dk2"/>
              </a:solidFill>
              <a:latin typeface="Arial"/>
              <a:ea typeface="Arial"/>
              <a:cs typeface="Arial"/>
              <a:sym typeface="Arial"/>
            </a:endParaRPr>
          </a:p>
        </p:txBody>
      </p:sp>
      <p:sp>
        <p:nvSpPr>
          <p:cNvPr id="246" name="Google Shape;246;p9"/>
          <p:cNvSpPr txBox="1"/>
          <p:nvPr/>
        </p:nvSpPr>
        <p:spPr>
          <a:xfrm>
            <a:off x="4319850" y="2885100"/>
            <a:ext cx="4152600" cy="415500"/>
          </a:xfrm>
          <a:prstGeom prst="rect">
            <a:avLst/>
          </a:prstGeom>
          <a:noFill/>
          <a:ln>
            <a:noFill/>
          </a:ln>
        </p:spPr>
        <p:txBody>
          <a:bodyPr spcFirstLastPara="1" wrap="square" lIns="0" tIns="4570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Leveraging Join’s implementation plan with support from the Join Champions, Join will be implemented on our identified projects. Our Join Account Manager will monitor our progress as we achieve our goals, and provide assistance and advice when needed.</a:t>
            </a:r>
            <a:endParaRPr sz="800" b="0" i="0" u="none" strike="noStrike" cap="none">
              <a:solidFill>
                <a:schemeClr val="dk2"/>
              </a:solidFill>
              <a:latin typeface="Arial"/>
              <a:ea typeface="Arial"/>
              <a:cs typeface="Arial"/>
              <a:sym typeface="Arial"/>
            </a:endParaRPr>
          </a:p>
        </p:txBody>
      </p:sp>
      <p:sp>
        <p:nvSpPr>
          <p:cNvPr id="247" name="Google Shape;247;p9"/>
          <p:cNvSpPr txBox="1">
            <a:spLocks noGrp="1"/>
          </p:cNvSpPr>
          <p:nvPr>
            <p:ph type="ctrTitle"/>
          </p:nvPr>
        </p:nvSpPr>
        <p:spPr>
          <a:xfrm>
            <a:off x="475200" y="1272225"/>
            <a:ext cx="2641200" cy="1071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SzPts val="5200"/>
              <a:buNone/>
            </a:pPr>
            <a:r>
              <a:rPr lang="en" sz="2400">
                <a:latin typeface="Arial"/>
                <a:ea typeface="Arial"/>
                <a:cs typeface="Arial"/>
                <a:sym typeface="Arial"/>
              </a:rPr>
              <a:t>Onboarding</a:t>
            </a:r>
            <a:endParaRPr sz="2400">
              <a:latin typeface="Arial"/>
              <a:ea typeface="Arial"/>
              <a:cs typeface="Arial"/>
              <a:sym typeface="Arial"/>
            </a:endParaRPr>
          </a:p>
          <a:p>
            <a:pPr marL="0" marR="0" lvl="0" indent="0" algn="l" rtl="0">
              <a:lnSpc>
                <a:spcPct val="80000"/>
              </a:lnSpc>
              <a:spcBef>
                <a:spcPts val="0"/>
              </a:spcBef>
              <a:spcAft>
                <a:spcPts val="0"/>
              </a:spcAft>
              <a:buSzPts val="5200"/>
              <a:buNone/>
            </a:pPr>
            <a:r>
              <a:rPr lang="en" sz="2400">
                <a:latin typeface="Arial"/>
                <a:ea typeface="Arial"/>
                <a:cs typeface="Arial"/>
                <a:sym typeface="Arial"/>
              </a:rPr>
              <a:t>Journey</a:t>
            </a:r>
            <a:endParaRPr sz="2400">
              <a:latin typeface="Arial"/>
              <a:ea typeface="Arial"/>
              <a:cs typeface="Arial"/>
              <a:sym typeface="Arial"/>
            </a:endParaRPr>
          </a:p>
        </p:txBody>
      </p:sp>
      <p:sp>
        <p:nvSpPr>
          <p:cNvPr id="248" name="Google Shape;248;p9"/>
          <p:cNvSpPr/>
          <p:nvPr/>
        </p:nvSpPr>
        <p:spPr>
          <a:xfrm>
            <a:off x="495000" y="2605850"/>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83D04"/>
              </a:solidFill>
              <a:latin typeface="Arial"/>
              <a:ea typeface="Arial"/>
              <a:cs typeface="Arial"/>
              <a:sym typeface="Arial"/>
            </a:endParaRPr>
          </a:p>
        </p:txBody>
      </p:sp>
      <p:sp>
        <p:nvSpPr>
          <p:cNvPr id="249" name="Google Shape;249;p9"/>
          <p:cNvSpPr txBox="1">
            <a:spLocks noGrp="1"/>
          </p:cNvSpPr>
          <p:nvPr>
            <p:ph type="subTitle" idx="1"/>
          </p:nvPr>
        </p:nvSpPr>
        <p:spPr>
          <a:xfrm>
            <a:off x="495000" y="2032625"/>
            <a:ext cx="2386800" cy="447300"/>
          </a:xfrm>
          <a:prstGeom prst="rect">
            <a:avLst/>
          </a:prstGeom>
          <a:noFill/>
          <a:ln>
            <a:noFill/>
          </a:ln>
        </p:spPr>
        <p:txBody>
          <a:bodyPr spcFirstLastPara="1" wrap="square" lIns="0" tIns="0" rIns="90000" bIns="0" anchor="t" anchorCtr="0">
            <a:noAutofit/>
          </a:bodyPr>
          <a:lstStyle/>
          <a:p>
            <a:pPr marL="0" lvl="0" indent="0" algn="l" rtl="0">
              <a:lnSpc>
                <a:spcPct val="115000"/>
              </a:lnSpc>
              <a:spcBef>
                <a:spcPts val="0"/>
              </a:spcBef>
              <a:spcAft>
                <a:spcPts val="0"/>
              </a:spcAft>
              <a:buSzPts val="2800"/>
              <a:buNone/>
            </a:pPr>
            <a:r>
              <a:rPr lang="en" sz="1200">
                <a:latin typeface="Arial"/>
                <a:ea typeface="Arial"/>
                <a:cs typeface="Arial"/>
                <a:sym typeface="Arial"/>
              </a:rPr>
              <a:t>Makes getting started with Join  easier than the Sunday crossword</a:t>
            </a:r>
            <a:endParaRPr sz="1200">
              <a:latin typeface="Arial"/>
              <a:ea typeface="Arial"/>
              <a:cs typeface="Arial"/>
              <a:sym typeface="Arial"/>
            </a:endParaRPr>
          </a:p>
        </p:txBody>
      </p:sp>
      <p:sp>
        <p:nvSpPr>
          <p:cNvPr id="250" name="Google Shape;250;p9"/>
          <p:cNvSpPr txBox="1"/>
          <p:nvPr/>
        </p:nvSpPr>
        <p:spPr>
          <a:xfrm>
            <a:off x="4319850" y="3992875"/>
            <a:ext cx="2710200" cy="538800"/>
          </a:xfrm>
          <a:prstGeom prst="rect">
            <a:avLst/>
          </a:prstGeom>
          <a:noFill/>
          <a:ln>
            <a:noFill/>
          </a:ln>
        </p:spPr>
        <p:txBody>
          <a:bodyPr spcFirstLastPara="1" wrap="square" lIns="0" tIns="4570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Arial"/>
                <a:ea typeface="Arial"/>
                <a:cs typeface="Arial"/>
                <a:sym typeface="Arial"/>
              </a:rPr>
              <a:t>Join is integrated as one of our primary tools for use on projects. We all understand when to use Join on a project, and the value it brings is clearly understood by all those involved, including project partners &amp; Owners.</a:t>
            </a:r>
            <a:endParaRPr sz="800" b="0" i="0" u="none" strike="noStrike" cap="none">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IODJ Slides">
  <a:themeElements>
    <a:clrScheme name="Simple Dark">
      <a:dk1>
        <a:srgbClr val="FFFFFF"/>
      </a:dk1>
      <a:lt1>
        <a:srgbClr val="000000"/>
      </a:lt1>
      <a:dk2>
        <a:srgbClr val="4E4E4E"/>
      </a:dk2>
      <a:lt2>
        <a:srgbClr val="E7EAEF"/>
      </a:lt2>
      <a:accent1>
        <a:srgbClr val="EBE8DC"/>
      </a:accent1>
      <a:accent2>
        <a:srgbClr val="292B6F"/>
      </a:accent2>
      <a:accent3>
        <a:srgbClr val="9FC3E0"/>
      </a:accent3>
      <a:accent4>
        <a:srgbClr val="B3DAC6"/>
      </a:accent4>
      <a:accent5>
        <a:srgbClr val="F6B901"/>
      </a:accent5>
      <a:accent6>
        <a:srgbClr val="ED8351"/>
      </a:accent6>
      <a:hlink>
        <a:srgbClr val="651449"/>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2074</Words>
  <Application>Microsoft Office PowerPoint</Application>
  <PresentationFormat>On-screen Show (16:9)</PresentationFormat>
  <Paragraphs>234</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DM Serif Display</vt:lpstr>
      <vt:lpstr>Source Serif Pro SemiBold</vt:lpstr>
      <vt:lpstr>Public Sans</vt:lpstr>
      <vt:lpstr>Lato</vt:lpstr>
      <vt:lpstr>Proxima Nova</vt:lpstr>
      <vt:lpstr>TIODJ Slides</vt:lpstr>
      <vt:lpstr>WWW.JOIN.BUILD</vt:lpstr>
      <vt:lpstr>Using This Resource</vt:lpstr>
      <vt:lpstr>Today’s Agenda</vt:lpstr>
      <vt:lpstr>ABOUT JOIN</vt:lpstr>
      <vt:lpstr>Join Overview</vt:lpstr>
      <vt:lpstr>Join Overview</vt:lpstr>
      <vt:lpstr>Background</vt:lpstr>
      <vt:lpstr>PowerPoint Presentation</vt:lpstr>
      <vt:lpstr>JOIN ONBOARDING</vt:lpstr>
      <vt:lpstr>Your Join Team</vt:lpstr>
      <vt:lpstr>Initial Project Rollout</vt:lpstr>
      <vt:lpstr>Rollout Schedule</vt:lpstr>
      <vt:lpstr>Get Your Project Up &amp; Running in Hours</vt:lpstr>
      <vt:lpstr>COMMUNICATION PLAN</vt:lpstr>
      <vt:lpstr>Learning Approach</vt:lpstr>
      <vt:lpstr>Where to go for Help</vt:lpstr>
      <vt:lpstr>Join’s Keys to Success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WWW.JOIN.BUILD</dc:title>
  <dc:creator>Omar Sheikh</dc:creator>
  <cp:lastModifiedBy>Omar Sheikh</cp:lastModifiedBy>
  <cp:revision>1</cp:revision>
  <dcterms:modified xsi:type="dcterms:W3CDTF">2021-11-04T18:22:52Z</dcterms:modified>
</cp:coreProperties>
</file>